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35"/>
  </p:notesMasterIdLst>
  <p:sldIdLst>
    <p:sldId id="256" r:id="rId5"/>
    <p:sldId id="257" r:id="rId6"/>
    <p:sldId id="339" r:id="rId7"/>
    <p:sldId id="349" r:id="rId8"/>
    <p:sldId id="259" r:id="rId9"/>
    <p:sldId id="340" r:id="rId10"/>
    <p:sldId id="351" r:id="rId11"/>
    <p:sldId id="350" r:id="rId12"/>
    <p:sldId id="315" r:id="rId13"/>
    <p:sldId id="310" r:id="rId14"/>
    <p:sldId id="328" r:id="rId15"/>
    <p:sldId id="326" r:id="rId16"/>
    <p:sldId id="336" r:id="rId17"/>
    <p:sldId id="344" r:id="rId18"/>
    <p:sldId id="345" r:id="rId19"/>
    <p:sldId id="346" r:id="rId20"/>
    <p:sldId id="347" r:id="rId21"/>
    <p:sldId id="348" r:id="rId22"/>
    <p:sldId id="356" r:id="rId23"/>
    <p:sldId id="260" r:id="rId24"/>
    <p:sldId id="262" r:id="rId25"/>
    <p:sldId id="282" r:id="rId26"/>
    <p:sldId id="308" r:id="rId27"/>
    <p:sldId id="357" r:id="rId28"/>
    <p:sldId id="352" r:id="rId29"/>
    <p:sldId id="358" r:id="rId30"/>
    <p:sldId id="359" r:id="rId31"/>
    <p:sldId id="360" r:id="rId32"/>
    <p:sldId id="355" r:id="rId33"/>
    <p:sldId id="36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8D1A"/>
    <a:srgbClr val="749BA4"/>
    <a:srgbClr val="3F5A6B"/>
    <a:srgbClr val="4E5C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15CD7-80A0-D54D-A00F-F7528A7E3010}" v="26" dt="2025-03-20T10:18:52.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7CB2-7EC1-4498-B3FC-885534A956FD}" type="datetimeFigureOut">
              <a:rPr lang="fr-FR" smtClean="0"/>
              <a:t>20/03/2025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7EBA9-CE6D-44D1-8FF6-F224BAAB98FC}" type="slidenum">
              <a:rPr lang="fr-FR" smtClean="0"/>
              <a:t>‹N°›</a:t>
            </a:fld>
            <a:endParaRPr lang="fr-FR"/>
          </a:p>
        </p:txBody>
      </p:sp>
    </p:spTree>
    <p:extLst>
      <p:ext uri="{BB962C8B-B14F-4D97-AF65-F5344CB8AC3E}">
        <p14:creationId xmlns:p14="http://schemas.microsoft.com/office/powerpoint/2010/main" val="177344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Leadership and </a:t>
            </a:r>
            <a:r>
              <a:rPr lang="fr-FR" dirty="0" err="1"/>
              <a:t>improving</a:t>
            </a:r>
            <a:r>
              <a:rPr lang="fr-FR" baseline="0" dirty="0"/>
              <a:t> </a:t>
            </a:r>
            <a:r>
              <a:rPr lang="fr-FR" baseline="0" dirty="0" err="1"/>
              <a:t>quality</a:t>
            </a:r>
            <a:endParaRPr lang="fr-FR" dirty="0"/>
          </a:p>
        </p:txBody>
      </p:sp>
      <p:sp>
        <p:nvSpPr>
          <p:cNvPr id="4" name="Espace réservé du numéro de diapositive 3"/>
          <p:cNvSpPr>
            <a:spLocks noGrp="1"/>
          </p:cNvSpPr>
          <p:nvPr>
            <p:ph type="sldNum" sz="quarter" idx="10"/>
          </p:nvPr>
        </p:nvSpPr>
        <p:spPr/>
        <p:txBody>
          <a:bodyPr/>
          <a:lstStyle/>
          <a:p>
            <a:fld id="{F36D74A5-5DA3-48DD-9A45-F21590B837F9}" type="slidenum">
              <a:rPr lang="fr-FR" smtClean="0"/>
              <a:t>22</a:t>
            </a:fld>
            <a:endParaRPr lang="fr-FR"/>
          </a:p>
        </p:txBody>
      </p:sp>
    </p:spTree>
    <p:extLst>
      <p:ext uri="{BB962C8B-B14F-4D97-AF65-F5344CB8AC3E}">
        <p14:creationId xmlns:p14="http://schemas.microsoft.com/office/powerpoint/2010/main" val="3320169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5F7F1C-C559-4B24-98E9-BC974FAD612A}"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72667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151151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52448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55771B4D-17A6-4C61-8839-86C9CE003209}" type="slidenum">
              <a:rPr lang="en-GB" smtClean="0"/>
              <a:t>‹N°›</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2037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78332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5F7F1C-C559-4B24-98E9-BC974FAD612A}" type="datetimeFigureOut">
              <a:rPr lang="en-GB" smtClean="0"/>
              <a:t>20/03/2025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187322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5F7F1C-C559-4B24-98E9-BC974FAD612A}" type="datetimeFigureOut">
              <a:rPr lang="en-GB" smtClean="0"/>
              <a:t>20/03/2025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124772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F7F1C-C559-4B24-98E9-BC974FAD612A}"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07937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45F7F1C-C559-4B24-98E9-BC974FAD612A}" type="datetimeFigureOut">
              <a:rPr lang="en-GB" smtClean="0"/>
              <a:t>20/03/2025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5771B4D-17A6-4C61-8839-86C9CE003209}" type="slidenum">
              <a:rPr lang="en-GB" smtClean="0"/>
              <a:t>‹N°›</a:t>
            </a:fld>
            <a:endParaRPr lang="en-GB"/>
          </a:p>
        </p:txBody>
      </p:sp>
    </p:spTree>
    <p:extLst>
      <p:ext uri="{BB962C8B-B14F-4D97-AF65-F5344CB8AC3E}">
        <p14:creationId xmlns:p14="http://schemas.microsoft.com/office/powerpoint/2010/main" val="396225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F7F1C-C559-4B24-98E9-BC974FAD612A}"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86193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F7F1C-C559-4B24-98E9-BC974FAD612A}"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7750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134742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5F7F1C-C559-4B24-98E9-BC974FAD612A}" type="datetimeFigureOut">
              <a:rPr lang="en-GB" smtClean="0"/>
              <a:t>20/03/2025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74753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5F7F1C-C559-4B24-98E9-BC974FAD612A}" type="datetimeFigureOut">
              <a:rPr lang="en-GB" smtClean="0"/>
              <a:t>20/03/2025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90412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45F7F1C-C559-4B24-98E9-BC974FAD612A}" type="datetimeFigureOut">
              <a:rPr lang="en-GB" smtClean="0"/>
              <a:t>20/03/2025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24480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33995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F7F1C-C559-4B24-98E9-BC974FAD612A}"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771B4D-17A6-4C61-8839-86C9CE003209}" type="slidenum">
              <a:rPr lang="en-GB" smtClean="0"/>
              <a:t>‹N°›</a:t>
            </a:fld>
            <a:endParaRPr lang="en-GB"/>
          </a:p>
        </p:txBody>
      </p:sp>
    </p:spTree>
    <p:extLst>
      <p:ext uri="{BB962C8B-B14F-4D97-AF65-F5344CB8AC3E}">
        <p14:creationId xmlns:p14="http://schemas.microsoft.com/office/powerpoint/2010/main" val="309463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3F5A6B">
                <a:lumMod val="91000"/>
              </a:srgbClr>
            </a:gs>
            <a:gs pos="100000">
              <a:srgbClr val="3F5A6B"/>
            </a:gs>
            <a:gs pos="50000">
              <a:srgbClr val="3F5A6B"/>
            </a:gs>
            <a:gs pos="93000">
              <a:srgbClr val="4E5C5B"/>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5F7F1C-C559-4B24-98E9-BC974FAD612A}" type="datetimeFigureOut">
              <a:rPr lang="en-GB" smtClean="0"/>
              <a:t>20/03/2025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5771B4D-17A6-4C61-8839-86C9CE003209}" type="slidenum">
              <a:rPr lang="en-GB" smtClean="0"/>
              <a:t>‹N°›</a:t>
            </a:fld>
            <a:endParaRPr lang="en-GB"/>
          </a:p>
        </p:txBody>
      </p:sp>
    </p:spTree>
    <p:extLst>
      <p:ext uri="{BB962C8B-B14F-4D97-AF65-F5344CB8AC3E}">
        <p14:creationId xmlns:p14="http://schemas.microsoft.com/office/powerpoint/2010/main" val="30514071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sv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sici-inspectorates.eu/Activities/Projects/TESSIE" TargetMode="External"/><Relationship Id="rId5" Type="http://schemas.openxmlformats.org/officeDocument/2006/relationships/image" Target="../media/image9.png"/><Relationship Id="rId4" Type="http://schemas.openxmlformats.org/officeDocument/2006/relationships/hyperlink" Target="https://www.sici-inspectorates.eu/Activities/Projects" TargetMode="External"/><Relationship Id="rId9"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6.jp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F3137ED-5C13-4B12-981A-1FB7F0E44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CD37BD8B-5375-413D-A3EF-F694066302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6" name="Rectangle 55">
            <a:extLst>
              <a:ext uri="{FF2B5EF4-FFF2-40B4-BE49-F238E27FC236}">
                <a16:creationId xmlns:a16="http://schemas.microsoft.com/office/drawing/2014/main" id="{235FC380-B97E-4047-8BA8-DB325F663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816"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3C9A1635-B8B9-47A2-A128-B7A68C7E96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60" name="Rectangle 59">
            <a:extLst>
              <a:ext uri="{FF2B5EF4-FFF2-40B4-BE49-F238E27FC236}">
                <a16:creationId xmlns:a16="http://schemas.microsoft.com/office/drawing/2014/main" id="{F51E8066-08B9-4471-A841-A031A0A1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5" name="Title 1">
            <a:extLst>
              <a:ext uri="{FF2B5EF4-FFF2-40B4-BE49-F238E27FC236}">
                <a16:creationId xmlns:a16="http://schemas.microsoft.com/office/drawing/2014/main" id="{9A397709-440D-3AD5-AF0C-3CA18F608FB4}"/>
              </a:ext>
            </a:extLst>
          </p:cNvPr>
          <p:cNvSpPr>
            <a:spLocks noGrp="1"/>
          </p:cNvSpPr>
          <p:nvPr>
            <p:ph type="ctrTitle"/>
          </p:nvPr>
        </p:nvSpPr>
        <p:spPr>
          <a:xfrm>
            <a:off x="680322" y="2733709"/>
            <a:ext cx="6714888" cy="1373070"/>
          </a:xfrm>
        </p:spPr>
        <p:txBody>
          <a:bodyPr anchor="b" anchorCtr="0">
            <a:normAutofit/>
          </a:bodyPr>
          <a:lstStyle/>
          <a:p>
            <a:r>
              <a:rPr lang="en-US" sz="3000"/>
              <a:t>STESSIE</a:t>
            </a:r>
            <a:br>
              <a:rPr lang="en-US" sz="3000"/>
            </a:br>
            <a:r>
              <a:rPr lang="en-US" sz="3000"/>
              <a:t>MULTIPLIER EVENT  </a:t>
            </a:r>
            <a:br>
              <a:rPr lang="en-US" sz="3000"/>
            </a:br>
            <a:r>
              <a:rPr lang="en-US" sz="3000"/>
              <a:t>in Ghent </a:t>
            </a:r>
          </a:p>
        </p:txBody>
      </p:sp>
      <p:sp>
        <p:nvSpPr>
          <p:cNvPr id="3" name="Subtitle 2">
            <a:extLst>
              <a:ext uri="{FF2B5EF4-FFF2-40B4-BE49-F238E27FC236}">
                <a16:creationId xmlns:a16="http://schemas.microsoft.com/office/drawing/2014/main" id="{72AE881F-896E-3D9D-3D6A-D309F129FE0A}"/>
              </a:ext>
            </a:extLst>
          </p:cNvPr>
          <p:cNvSpPr>
            <a:spLocks noGrp="1"/>
          </p:cNvSpPr>
          <p:nvPr>
            <p:ph type="subTitle" idx="1"/>
          </p:nvPr>
        </p:nvSpPr>
        <p:spPr>
          <a:xfrm>
            <a:off x="680322" y="4394039"/>
            <a:ext cx="6714888" cy="1117687"/>
          </a:xfrm>
        </p:spPr>
        <p:txBody>
          <a:bodyPr>
            <a:normAutofit/>
          </a:bodyPr>
          <a:lstStyle/>
          <a:p>
            <a:endParaRPr lang="en-US" dirty="0"/>
          </a:p>
          <a:p>
            <a:r>
              <a:rPr lang="en-US" dirty="0"/>
              <a:t>Friday March 21</a:t>
            </a:r>
            <a:r>
              <a:rPr lang="en-US" baseline="30000" dirty="0"/>
              <a:t>st</a:t>
            </a:r>
            <a:r>
              <a:rPr lang="en-US" dirty="0"/>
              <a:t> 2025</a:t>
            </a:r>
            <a:endParaRPr lang="en-GB" dirty="0"/>
          </a:p>
        </p:txBody>
      </p:sp>
      <p:sp>
        <p:nvSpPr>
          <p:cNvPr id="62" name="Rectangle 61">
            <a:extLst>
              <a:ext uri="{FF2B5EF4-FFF2-40B4-BE49-F238E27FC236}">
                <a16:creationId xmlns:a16="http://schemas.microsoft.com/office/drawing/2014/main" id="{5053CB8A-7D9F-4291-BFF6-59FEE7F84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66"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Graphics, grafische vormgeving, Lettertype, logo&#10;&#10;Door AI gegenereerde inhoud is mogelijk onjuist.">
            <a:extLst>
              <a:ext uri="{FF2B5EF4-FFF2-40B4-BE49-F238E27FC236}">
                <a16:creationId xmlns:a16="http://schemas.microsoft.com/office/drawing/2014/main" id="{FC89DB3F-0D34-D200-CE72-0172E1772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330" y="1453259"/>
            <a:ext cx="2731172" cy="1816230"/>
          </a:xfrm>
          <a:prstGeom prst="rect">
            <a:avLst/>
          </a:prstGeom>
          <a:ln>
            <a:noFill/>
          </a:ln>
          <a:effectLst/>
        </p:spPr>
      </p:pic>
      <p:pic>
        <p:nvPicPr>
          <p:cNvPr id="11" name="Picture 3">
            <a:extLst>
              <a:ext uri="{FF2B5EF4-FFF2-40B4-BE49-F238E27FC236}">
                <a16:creationId xmlns:a16="http://schemas.microsoft.com/office/drawing/2014/main" id="{B0C396DD-94FC-5FE1-88D7-D8C0FD0D86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98303" y="3591224"/>
            <a:ext cx="2743200" cy="611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3838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0">
            <a:extLst>
              <a:ext uri="{FF2B5EF4-FFF2-40B4-BE49-F238E27FC236}">
                <a16:creationId xmlns:a16="http://schemas.microsoft.com/office/drawing/2014/main" id="{B4EA3965-D48F-F610-87E4-BB558427F34A}"/>
              </a:ext>
            </a:extLst>
          </p:cNvPr>
          <p:cNvGraphicFramePr>
            <a:graphicFrameLocks noGrp="1"/>
          </p:cNvGraphicFramePr>
          <p:nvPr>
            <p:extLst>
              <p:ext uri="{D42A27DB-BD31-4B8C-83A1-F6EECF244321}">
                <p14:modId xmlns:p14="http://schemas.microsoft.com/office/powerpoint/2010/main" val="985617226"/>
              </p:ext>
            </p:extLst>
          </p:nvPr>
        </p:nvGraphicFramePr>
        <p:xfrm>
          <a:off x="585496" y="1589649"/>
          <a:ext cx="11021007" cy="4906585"/>
        </p:xfrm>
        <a:graphic>
          <a:graphicData uri="http://schemas.openxmlformats.org/drawingml/2006/table">
            <a:tbl>
              <a:tblPr firstRow="1" firstCol="1" bandRow="1">
                <a:tableStyleId>{8EC20E35-A176-4012-BC5E-935CFFF8708E}</a:tableStyleId>
              </a:tblPr>
              <a:tblGrid>
                <a:gridCol w="1029568">
                  <a:extLst>
                    <a:ext uri="{9D8B030D-6E8A-4147-A177-3AD203B41FA5}">
                      <a16:colId xmlns:a16="http://schemas.microsoft.com/office/drawing/2014/main" val="1813922888"/>
                    </a:ext>
                  </a:extLst>
                </a:gridCol>
                <a:gridCol w="2932932">
                  <a:extLst>
                    <a:ext uri="{9D8B030D-6E8A-4147-A177-3AD203B41FA5}">
                      <a16:colId xmlns:a16="http://schemas.microsoft.com/office/drawing/2014/main" val="1602409068"/>
                    </a:ext>
                  </a:extLst>
                </a:gridCol>
                <a:gridCol w="3794556">
                  <a:extLst>
                    <a:ext uri="{9D8B030D-6E8A-4147-A177-3AD203B41FA5}">
                      <a16:colId xmlns:a16="http://schemas.microsoft.com/office/drawing/2014/main" val="3646597409"/>
                    </a:ext>
                  </a:extLst>
                </a:gridCol>
                <a:gridCol w="3263951">
                  <a:extLst>
                    <a:ext uri="{9D8B030D-6E8A-4147-A177-3AD203B41FA5}">
                      <a16:colId xmlns:a16="http://schemas.microsoft.com/office/drawing/2014/main" val="1372741469"/>
                    </a:ext>
                  </a:extLst>
                </a:gridCol>
              </a:tblGrid>
              <a:tr h="332455">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2023</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2024</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2025</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1905993622"/>
                  </a:ext>
                </a:extLst>
              </a:tr>
              <a:tr h="332455">
                <a:tc>
                  <a:txBody>
                    <a:bodyPr/>
                    <a:lstStyle/>
                    <a:p>
                      <a:pPr algn="l"/>
                      <a:r>
                        <a:rPr lang="nl-BE" sz="2100">
                          <a:effectLst/>
                        </a:rPr>
                        <a:t>Jan</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97665952"/>
                  </a:ext>
                </a:extLst>
              </a:tr>
              <a:tr h="332455">
                <a:tc>
                  <a:txBody>
                    <a:bodyPr/>
                    <a:lstStyle/>
                    <a:p>
                      <a:pPr algn="l"/>
                      <a:r>
                        <a:rPr lang="nl-BE" sz="2100">
                          <a:effectLst/>
                        </a:rPr>
                        <a:t>Feb</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Kick-off - Brussels</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TPM5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TPM9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2223083143"/>
                  </a:ext>
                </a:extLst>
              </a:tr>
              <a:tr h="609500">
                <a:tc>
                  <a:txBody>
                    <a:bodyPr/>
                    <a:lstStyle/>
                    <a:p>
                      <a:pPr algn="l"/>
                      <a:r>
                        <a:rPr lang="nl-BE" sz="2100">
                          <a:effectLst/>
                        </a:rPr>
                        <a:t>Ma</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TA3 Basque Country + ME3</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TA6 Flanders + ME6</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1068721956"/>
                  </a:ext>
                </a:extLst>
              </a:tr>
              <a:tr h="332455">
                <a:tc>
                  <a:txBody>
                    <a:bodyPr/>
                    <a:lstStyle/>
                    <a:p>
                      <a:pPr algn="l"/>
                      <a:r>
                        <a:rPr lang="nl-BE" sz="2100">
                          <a:effectLst/>
                        </a:rPr>
                        <a:t>Apr</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a:effectLst/>
                        </a:rPr>
                        <a:t>IT-TPM</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dirty="0">
                          <a:effectLst/>
                        </a:rPr>
                        <a:t>IT-TPM</a:t>
                      </a:r>
                      <a:endParaRPr lang="nl-BE"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98419509"/>
                  </a:ext>
                </a:extLst>
              </a:tr>
              <a:tr h="332455">
                <a:tc>
                  <a:txBody>
                    <a:bodyPr/>
                    <a:lstStyle/>
                    <a:p>
                      <a:pPr algn="l"/>
                      <a:r>
                        <a:rPr lang="nl-BE" sz="2100">
                          <a:effectLst/>
                        </a:rPr>
                        <a:t>May</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TPM2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TPM6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TPM10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951682629"/>
                  </a:ext>
                </a:extLst>
              </a:tr>
              <a:tr h="332455">
                <a:tc>
                  <a:txBody>
                    <a:bodyPr/>
                    <a:lstStyle/>
                    <a:p>
                      <a:pPr algn="l"/>
                      <a:r>
                        <a:rPr lang="nl-BE" sz="2100">
                          <a:effectLst/>
                        </a:rPr>
                        <a:t>Jun</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TA1 Poitiers + ME1</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TA4 Bulgaria + ME4</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TA7 Estonia + ME7</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61104496"/>
                  </a:ext>
                </a:extLst>
              </a:tr>
              <a:tr h="332455">
                <a:tc>
                  <a:txBody>
                    <a:bodyPr/>
                    <a:lstStyle/>
                    <a:p>
                      <a:pPr algn="l"/>
                      <a:r>
                        <a:rPr lang="nl-BE" sz="2100">
                          <a:effectLst/>
                        </a:rPr>
                        <a:t>Jul</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284530478"/>
                  </a:ext>
                </a:extLst>
              </a:tr>
              <a:tr h="332455">
                <a:tc>
                  <a:txBody>
                    <a:bodyPr/>
                    <a:lstStyle/>
                    <a:p>
                      <a:pPr algn="l"/>
                      <a:r>
                        <a:rPr lang="nl-BE" sz="2100">
                          <a:effectLst/>
                        </a:rPr>
                        <a:t>Aug</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950174892"/>
                  </a:ext>
                </a:extLst>
              </a:tr>
              <a:tr h="332455">
                <a:tc>
                  <a:txBody>
                    <a:bodyPr/>
                    <a:lstStyle/>
                    <a:p>
                      <a:pPr algn="l"/>
                      <a:r>
                        <a:rPr lang="nl-BE" sz="2100">
                          <a:effectLst/>
                        </a:rPr>
                        <a:t>Sep</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TPM3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TPM7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TPM11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4222252348"/>
                  </a:ext>
                </a:extLst>
              </a:tr>
              <a:tr h="332455">
                <a:tc>
                  <a:txBody>
                    <a:bodyPr/>
                    <a:lstStyle/>
                    <a:p>
                      <a:pPr algn="l"/>
                      <a:r>
                        <a:rPr lang="nl-BE" sz="2100">
                          <a:effectLst/>
                        </a:rPr>
                        <a:t>Oct</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TA2 Malta +  ME2</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TA5 Serbia + ME5</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4002032533"/>
                  </a:ext>
                </a:extLst>
              </a:tr>
              <a:tr h="609500">
                <a:tc>
                  <a:txBody>
                    <a:bodyPr/>
                    <a:lstStyle/>
                    <a:p>
                      <a:pPr algn="l"/>
                      <a:r>
                        <a:rPr lang="nl-BE" sz="2100">
                          <a:effectLst/>
                        </a:rPr>
                        <a:t>Nov</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a:effectLst/>
                        </a:rPr>
                        <a:t>IT-TPM</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MULTIPLIER EVENT 8 (SICI)</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2963102432"/>
                  </a:ext>
                </a:extLst>
              </a:tr>
              <a:tr h="332455">
                <a:tc>
                  <a:txBody>
                    <a:bodyPr/>
                    <a:lstStyle/>
                    <a:p>
                      <a:pPr algn="l"/>
                      <a:r>
                        <a:rPr lang="nl-BE" sz="2100">
                          <a:effectLst/>
                        </a:rPr>
                        <a:t>Dec</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TPM4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TPM8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dirty="0">
                          <a:effectLst/>
                        </a:rPr>
                        <a:t>Final meeting - Ghent</a:t>
                      </a:r>
                      <a:endParaRPr lang="nl-BE"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4089721"/>
                  </a:ext>
                </a:extLst>
              </a:tr>
            </a:tbl>
          </a:graphicData>
        </a:graphic>
      </p:graphicFrame>
      <p:sp>
        <p:nvSpPr>
          <p:cNvPr id="2" name="Titel 1">
            <a:extLst>
              <a:ext uri="{FF2B5EF4-FFF2-40B4-BE49-F238E27FC236}">
                <a16:creationId xmlns:a16="http://schemas.microsoft.com/office/drawing/2014/main" id="{21DC97EB-9102-1CC5-EF9F-47D6D18B495D}"/>
              </a:ext>
            </a:extLst>
          </p:cNvPr>
          <p:cNvSpPr>
            <a:spLocks noGrp="1"/>
          </p:cNvSpPr>
          <p:nvPr>
            <p:ph type="title"/>
          </p:nvPr>
        </p:nvSpPr>
        <p:spPr>
          <a:xfrm>
            <a:off x="866024" y="694935"/>
            <a:ext cx="10290713" cy="589334"/>
          </a:xfrm>
        </p:spPr>
        <p:txBody>
          <a:bodyPr>
            <a:normAutofit/>
          </a:bodyPr>
          <a:lstStyle/>
          <a:p>
            <a:pPr algn="ctr"/>
            <a:r>
              <a:rPr lang="en-US" b="1" dirty="0"/>
              <a:t>Project PLANNING</a:t>
            </a:r>
            <a:endParaRPr lang="nl-BE" b="1" dirty="0"/>
          </a:p>
        </p:txBody>
      </p:sp>
      <p:pic>
        <p:nvPicPr>
          <p:cNvPr id="4" name="Afbeelding 3" descr="Afbeelding met Graphics, logo, Lettertype, grafische vormgeving&#10;&#10;Door AI gegenereerde inhoud is mogelijk onjuist.">
            <a:extLst>
              <a:ext uri="{FF2B5EF4-FFF2-40B4-BE49-F238E27FC236}">
                <a16:creationId xmlns:a16="http://schemas.microsoft.com/office/drawing/2014/main" id="{41626088-6CF4-0BED-398E-F1557D85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203765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44B8188C-606E-6B17-11D9-6FF94B468F7D}"/>
              </a:ext>
            </a:extLst>
          </p:cNvPr>
          <p:cNvSpPr txBox="1"/>
          <p:nvPr/>
        </p:nvSpPr>
        <p:spPr>
          <a:xfrm>
            <a:off x="147145" y="2044879"/>
            <a:ext cx="11939751" cy="4401205"/>
          </a:xfrm>
          <a:prstGeom prst="rect">
            <a:avLst/>
          </a:prstGeom>
          <a:noFill/>
        </p:spPr>
        <p:txBody>
          <a:bodyPr wrap="square">
            <a:spAutoFit/>
          </a:bodyPr>
          <a:lstStyle/>
          <a:p>
            <a:r>
              <a:rPr lang="nl-BE" sz="2800" dirty="0">
                <a:effectLst/>
                <a:latin typeface="Helvetica" pitchFamily="2" charset="0"/>
              </a:rPr>
              <a:t>The concrete results must be:</a:t>
            </a:r>
          </a:p>
          <a:p>
            <a:endParaRPr lang="nl-BE" sz="2800" dirty="0">
              <a:effectLst/>
              <a:latin typeface="Helvetica" pitchFamily="2" charset="0"/>
            </a:endParaRPr>
          </a:p>
          <a:p>
            <a:r>
              <a:rPr lang="nl-BE" sz="2800" dirty="0">
                <a:effectLst/>
                <a:latin typeface="Helvetica" pitchFamily="2" charset="0"/>
              </a:rPr>
              <a:t>1) Scientific evaluated and upgraded TESSIE 2.0 framework</a:t>
            </a:r>
          </a:p>
          <a:p>
            <a:r>
              <a:rPr lang="nl-BE" sz="2800" dirty="0">
                <a:effectLst/>
                <a:latin typeface="Helvetica" pitchFamily="2" charset="0"/>
              </a:rPr>
              <a:t>2) Scientific evaluated and upgraded TESSIE 2.0 (self-)evaluation and inspection tools and approaches in different systems</a:t>
            </a:r>
          </a:p>
          <a:p>
            <a:r>
              <a:rPr lang="nl-BE" sz="2800" dirty="0">
                <a:effectLst/>
                <a:latin typeface="Helvetica" pitchFamily="2" charset="0"/>
              </a:rPr>
              <a:t>3) Professional online platform and online applications for all devices</a:t>
            </a:r>
          </a:p>
          <a:p>
            <a:r>
              <a:rPr lang="nl-BE" sz="2800" dirty="0">
                <a:effectLst/>
                <a:latin typeface="Helvetica" pitchFamily="2" charset="0"/>
              </a:rPr>
              <a:t>4) Training and formation guidelines</a:t>
            </a:r>
          </a:p>
          <a:p>
            <a:r>
              <a:rPr lang="nl-BE" sz="2800" dirty="0">
                <a:effectLst/>
                <a:latin typeface="Helvetica" pitchFamily="2" charset="0"/>
              </a:rPr>
              <a:t>5) Manual with criteria and strategy for internal evaluation</a:t>
            </a:r>
          </a:p>
          <a:p>
            <a:r>
              <a:rPr lang="nl-BE" sz="2800" dirty="0">
                <a:effectLst/>
                <a:latin typeface="Helvetica" pitchFamily="2" charset="0"/>
              </a:rPr>
              <a:t>6) Manual with strategy for raising awareness and informing policy makers</a:t>
            </a:r>
          </a:p>
          <a:p>
            <a:r>
              <a:rPr lang="nl-BE" sz="2800" dirty="0">
                <a:effectLst/>
                <a:latin typeface="Helvetica" pitchFamily="2" charset="0"/>
              </a:rPr>
              <a:t>7) Video for the promotion of the TESSIE 2.0 tools</a:t>
            </a:r>
          </a:p>
        </p:txBody>
      </p:sp>
      <p:sp>
        <p:nvSpPr>
          <p:cNvPr id="9" name="Titel 8">
            <a:extLst>
              <a:ext uri="{FF2B5EF4-FFF2-40B4-BE49-F238E27FC236}">
                <a16:creationId xmlns:a16="http://schemas.microsoft.com/office/drawing/2014/main" id="{245B2B1E-16D0-21E8-0B68-BED77C405A1F}"/>
              </a:ext>
            </a:extLst>
          </p:cNvPr>
          <p:cNvSpPr>
            <a:spLocks noGrp="1"/>
          </p:cNvSpPr>
          <p:nvPr>
            <p:ph type="title"/>
          </p:nvPr>
        </p:nvSpPr>
        <p:spPr/>
        <p:txBody>
          <a:bodyPr/>
          <a:lstStyle/>
          <a:p>
            <a:pPr algn="ctr"/>
            <a:r>
              <a:rPr lang="nl-BE" sz="5400" b="1" dirty="0">
                <a:effectLst/>
                <a:latin typeface="Calibri" panose="020F0502020204030204" pitchFamily="34" charset="0"/>
              </a:rPr>
              <a:t>STESSIE</a:t>
            </a:r>
            <a:r>
              <a:rPr lang="nl-BE" sz="4000" b="1" dirty="0">
                <a:solidFill>
                  <a:schemeClr val="bg1"/>
                </a:solidFill>
                <a:effectLst/>
                <a:latin typeface="Calibri" panose="020F0502020204030204" pitchFamily="34" charset="0"/>
              </a:rPr>
              <a:t> </a:t>
            </a:r>
            <a:r>
              <a:rPr lang="nl-BE" sz="4000" b="1" dirty="0">
                <a:effectLst/>
                <a:latin typeface="Calibri" panose="020F0502020204030204" pitchFamily="34" charset="0"/>
              </a:rPr>
              <a:t>expected results</a:t>
            </a:r>
            <a:endParaRPr lang="nl-BE" dirty="0"/>
          </a:p>
        </p:txBody>
      </p:sp>
      <p:pic>
        <p:nvPicPr>
          <p:cNvPr id="3" name="Afbeelding 2" descr="Afbeelding met Graphics, logo, Lettertype, grafische vormgeving&#10;&#10;Door AI gegenereerde inhoud is mogelijk onjuist.">
            <a:extLst>
              <a:ext uri="{FF2B5EF4-FFF2-40B4-BE49-F238E27FC236}">
                <a16:creationId xmlns:a16="http://schemas.microsoft.com/office/drawing/2014/main" id="{E53CD370-7A0F-9DA3-2522-739781916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50106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027" y="924024"/>
            <a:ext cx="5647906" cy="589334"/>
          </a:xfrm>
        </p:spPr>
        <p:txBody>
          <a:bodyPr>
            <a:normAutofit fontScale="90000"/>
          </a:bodyPr>
          <a:lstStyle/>
          <a:p>
            <a:pPr algn="ctr"/>
            <a:r>
              <a:rPr lang="en-US" sz="4000" dirty="0"/>
              <a:t>4  </a:t>
            </a:r>
            <a:r>
              <a:rPr lang="en-US" sz="4000" dirty="0" err="1"/>
              <a:t>workpackages</a:t>
            </a:r>
            <a:endParaRPr lang="nl-BE" sz="4000" dirty="0"/>
          </a:p>
        </p:txBody>
      </p:sp>
      <p:pic>
        <p:nvPicPr>
          <p:cNvPr id="4" name="Afbeelding 3">
            <a:extLst>
              <a:ext uri="{FF2B5EF4-FFF2-40B4-BE49-F238E27FC236}">
                <a16:creationId xmlns:a16="http://schemas.microsoft.com/office/drawing/2014/main" id="{20EE2AF1-CD26-0E41-D6CA-8608B79A92CF}"/>
              </a:ext>
            </a:extLst>
          </p:cNvPr>
          <p:cNvPicPr>
            <a:picLocks noChangeAspect="1"/>
          </p:cNvPicPr>
          <p:nvPr/>
        </p:nvPicPr>
        <p:blipFill>
          <a:blip r:embed="rId2"/>
          <a:stretch>
            <a:fillRect/>
          </a:stretch>
        </p:blipFill>
        <p:spPr>
          <a:xfrm>
            <a:off x="94593" y="2355168"/>
            <a:ext cx="12002814" cy="3099701"/>
          </a:xfrm>
          <a:prstGeom prst="rect">
            <a:avLst/>
          </a:prstGeom>
        </p:spPr>
      </p:pic>
      <p:pic>
        <p:nvPicPr>
          <p:cNvPr id="5" name="Afbeelding 4" descr="Afbeelding met Graphics, logo, Lettertype, grafische vormgeving&#10;&#10;Door AI gegenereerde inhoud is mogelijk onjuist.">
            <a:extLst>
              <a:ext uri="{FF2B5EF4-FFF2-40B4-BE49-F238E27FC236}">
                <a16:creationId xmlns:a16="http://schemas.microsoft.com/office/drawing/2014/main" id="{7BBB52AF-C465-026E-4894-C4F1D5B0F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166089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395185" y="783361"/>
            <a:ext cx="9132849" cy="769441"/>
          </a:xfrm>
          <a:prstGeom prst="rect">
            <a:avLst/>
          </a:prstGeom>
          <a:noFill/>
        </p:spPr>
        <p:txBody>
          <a:bodyPr wrap="square" rtlCol="0">
            <a:spAutoFit/>
          </a:bodyPr>
          <a:lstStyle/>
          <a:p>
            <a:r>
              <a:rPr lang="nl-BE" sz="3200" dirty="0"/>
              <a:t>WORKPACKAGE 2 : CREATION OF TESSIE </a:t>
            </a:r>
            <a:r>
              <a:rPr lang="nl-BE" sz="4400" dirty="0"/>
              <a:t>2.0</a:t>
            </a:r>
            <a:endParaRPr lang="nl-BE" sz="3200" dirty="0"/>
          </a:p>
        </p:txBody>
      </p:sp>
      <p:sp>
        <p:nvSpPr>
          <p:cNvPr id="4" name="Tekstvak 3">
            <a:extLst>
              <a:ext uri="{FF2B5EF4-FFF2-40B4-BE49-F238E27FC236}">
                <a16:creationId xmlns:a16="http://schemas.microsoft.com/office/drawing/2014/main" id="{5C5EA3F3-733F-B6F3-1847-36B80C0E20D5}"/>
              </a:ext>
            </a:extLst>
          </p:cNvPr>
          <p:cNvSpPr txBox="1"/>
          <p:nvPr/>
        </p:nvSpPr>
        <p:spPr>
          <a:xfrm>
            <a:off x="680224" y="2028663"/>
            <a:ext cx="6921960" cy="646331"/>
          </a:xfrm>
          <a:prstGeom prst="rect">
            <a:avLst/>
          </a:prstGeom>
          <a:noFill/>
        </p:spPr>
        <p:txBody>
          <a:bodyPr wrap="none" rtlCol="0">
            <a:spAutoFit/>
          </a:bodyPr>
          <a:lstStyle/>
          <a:p>
            <a:r>
              <a:rPr lang="nl-BE" sz="3600" dirty="0">
                <a:effectLst/>
                <a:latin typeface="Helvetica" pitchFamily="2" charset="0"/>
              </a:rPr>
              <a:t>1.</a:t>
            </a:r>
            <a:r>
              <a:rPr lang="nl-BE" dirty="0">
                <a:effectLst/>
                <a:latin typeface="Helvetica" pitchFamily="2" charset="0"/>
              </a:rPr>
              <a:t> </a:t>
            </a:r>
            <a:r>
              <a:rPr lang="nl-BE" sz="3600" dirty="0">
                <a:effectLst/>
                <a:latin typeface="Helvetica" pitchFamily="2" charset="0"/>
              </a:rPr>
              <a:t>Scientific</a:t>
            </a:r>
            <a:r>
              <a:rPr lang="nl-BE" dirty="0">
                <a:effectLst/>
                <a:latin typeface="Helvetica" pitchFamily="2" charset="0"/>
              </a:rPr>
              <a:t> </a:t>
            </a:r>
            <a:r>
              <a:rPr lang="nl-BE" sz="3600" dirty="0">
                <a:effectLst/>
                <a:latin typeface="Helvetica" pitchFamily="2" charset="0"/>
              </a:rPr>
              <a:t>evaluation of TESSIE</a:t>
            </a:r>
            <a:endParaRPr lang="nl-BE" dirty="0">
              <a:effectLst/>
              <a:latin typeface="Helvetica" pitchFamily="2" charset="0"/>
            </a:endParaRPr>
          </a:p>
        </p:txBody>
      </p:sp>
      <p:sp>
        <p:nvSpPr>
          <p:cNvPr id="6" name="Tekstvak 5">
            <a:extLst>
              <a:ext uri="{FF2B5EF4-FFF2-40B4-BE49-F238E27FC236}">
                <a16:creationId xmlns:a16="http://schemas.microsoft.com/office/drawing/2014/main" id="{2130D276-702A-1D21-9BA8-43773816458C}"/>
              </a:ext>
            </a:extLst>
          </p:cNvPr>
          <p:cNvSpPr txBox="1"/>
          <p:nvPr/>
        </p:nvSpPr>
        <p:spPr>
          <a:xfrm>
            <a:off x="680224" y="2600388"/>
            <a:ext cx="6094140" cy="646331"/>
          </a:xfrm>
          <a:prstGeom prst="rect">
            <a:avLst/>
          </a:prstGeom>
          <a:noFill/>
        </p:spPr>
        <p:txBody>
          <a:bodyPr wrap="square">
            <a:spAutoFit/>
          </a:bodyPr>
          <a:lstStyle/>
          <a:p>
            <a:r>
              <a:rPr lang="nl-BE" sz="3600" dirty="0">
                <a:latin typeface="Helvetica" pitchFamily="2" charset="0"/>
              </a:rPr>
              <a:t>2. O</a:t>
            </a:r>
            <a:r>
              <a:rPr lang="nl-BE" sz="3600" dirty="0">
                <a:effectLst/>
                <a:latin typeface="Helvetica" pitchFamily="2" charset="0"/>
              </a:rPr>
              <a:t>ptimization of TESSIE</a:t>
            </a:r>
          </a:p>
        </p:txBody>
      </p:sp>
      <p:sp>
        <p:nvSpPr>
          <p:cNvPr id="7" name="Tekstvak 6">
            <a:extLst>
              <a:ext uri="{FF2B5EF4-FFF2-40B4-BE49-F238E27FC236}">
                <a16:creationId xmlns:a16="http://schemas.microsoft.com/office/drawing/2014/main" id="{7EBEEE77-586F-D333-AFC8-2F3D37345895}"/>
              </a:ext>
            </a:extLst>
          </p:cNvPr>
          <p:cNvSpPr txBox="1"/>
          <p:nvPr/>
        </p:nvSpPr>
        <p:spPr>
          <a:xfrm>
            <a:off x="680224" y="3429000"/>
            <a:ext cx="4292568" cy="2308324"/>
          </a:xfrm>
          <a:prstGeom prst="rect">
            <a:avLst/>
          </a:prstGeom>
          <a:noFill/>
          <a:ln>
            <a:solidFill>
              <a:schemeClr val="accent1">
                <a:shade val="50000"/>
              </a:schemeClr>
            </a:solidFill>
          </a:ln>
          <a:effectLst>
            <a:outerShdw blurRad="50800" dist="38100" dir="2700000" algn="tl" rotWithShape="0">
              <a:prstClr val="black">
                <a:alpha val="40000"/>
              </a:prstClr>
            </a:outerShdw>
            <a:softEdge rad="888617"/>
          </a:effectLst>
          <a:scene3d>
            <a:camera prst="orthographicFront"/>
            <a:lightRig rig="threePt" dir="t"/>
          </a:scene3d>
          <a:sp3d contourW="12700"/>
        </p:spPr>
        <p:txBody>
          <a:bodyPr wrap="square" rtlCol="0">
            <a:spAutoFit/>
          </a:bodyPr>
          <a:lstStyle/>
          <a:p>
            <a:r>
              <a:rPr lang="nl-BE" sz="3600" dirty="0">
                <a:effectLst/>
                <a:latin typeface="Helvetica" pitchFamily="2" charset="0"/>
              </a:rPr>
              <a:t>Ghent University will take the lead for the assessment and research work</a:t>
            </a:r>
          </a:p>
        </p:txBody>
      </p:sp>
      <p:sp>
        <p:nvSpPr>
          <p:cNvPr id="8" name="Tekstvak 7">
            <a:extLst>
              <a:ext uri="{FF2B5EF4-FFF2-40B4-BE49-F238E27FC236}">
                <a16:creationId xmlns:a16="http://schemas.microsoft.com/office/drawing/2014/main" id="{AE71CD6B-A623-DE50-CB5F-6FE7A32BF6FA}"/>
              </a:ext>
            </a:extLst>
          </p:cNvPr>
          <p:cNvSpPr txBox="1"/>
          <p:nvPr/>
        </p:nvSpPr>
        <p:spPr>
          <a:xfrm>
            <a:off x="5860341" y="3380799"/>
            <a:ext cx="6331659" cy="2862322"/>
          </a:xfrm>
          <a:prstGeom prst="rect">
            <a:avLst/>
          </a:prstGeom>
          <a:noFill/>
          <a:effectLst>
            <a:outerShdw blurRad="50800" dist="38100" dir="2700000" algn="tl" rotWithShape="0">
              <a:prstClr val="black">
                <a:alpha val="40000"/>
              </a:prstClr>
            </a:outerShdw>
          </a:effectLst>
          <a:scene3d>
            <a:camera prst="orthographicFront"/>
            <a:lightRig rig="threePt" dir="t"/>
          </a:scene3d>
          <a:sp3d contourW="25400"/>
        </p:spPr>
        <p:txBody>
          <a:bodyPr wrap="square" rtlCol="0">
            <a:spAutoFit/>
          </a:bodyPr>
          <a:lstStyle/>
          <a:p>
            <a:r>
              <a:rPr lang="nl-BE" sz="3600" dirty="0">
                <a:effectLst/>
                <a:latin typeface="Helvetica" pitchFamily="2" charset="0"/>
              </a:rPr>
              <a:t>IH2EF will take the lead for the creation of the online application and for making the formation and training</a:t>
            </a:r>
          </a:p>
          <a:p>
            <a:r>
              <a:rPr lang="nl-BE" sz="3600" dirty="0">
                <a:effectLst/>
                <a:latin typeface="Helvetica" pitchFamily="2" charset="0"/>
              </a:rPr>
              <a:t>guidelines.</a:t>
            </a:r>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DFC94B88-7384-DEF4-B722-D0F03D216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85489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258551" y="846033"/>
            <a:ext cx="9132849" cy="769441"/>
          </a:xfrm>
          <a:prstGeom prst="rect">
            <a:avLst/>
          </a:prstGeom>
          <a:noFill/>
        </p:spPr>
        <p:txBody>
          <a:bodyPr wrap="square" rtlCol="0">
            <a:spAutoFit/>
          </a:bodyPr>
          <a:lstStyle/>
          <a:p>
            <a:r>
              <a:rPr lang="nl-BE" sz="3200" dirty="0"/>
              <a:t>WORKPACKAGE 2 : CREATION OF TESSIE </a:t>
            </a:r>
            <a:r>
              <a:rPr lang="nl-BE" sz="4400" dirty="0"/>
              <a:t>2.0</a:t>
            </a:r>
            <a:endParaRPr lang="nl-BE" sz="3200" dirty="0"/>
          </a:p>
        </p:txBody>
      </p:sp>
      <p:sp>
        <p:nvSpPr>
          <p:cNvPr id="5" name="Tekstvak 4">
            <a:extLst>
              <a:ext uri="{FF2B5EF4-FFF2-40B4-BE49-F238E27FC236}">
                <a16:creationId xmlns:a16="http://schemas.microsoft.com/office/drawing/2014/main" id="{7DB99619-CF91-3392-6762-D2FAB6DDA59D}"/>
              </a:ext>
            </a:extLst>
          </p:cNvPr>
          <p:cNvSpPr txBox="1"/>
          <p:nvPr/>
        </p:nvSpPr>
        <p:spPr>
          <a:xfrm>
            <a:off x="404231" y="2137461"/>
            <a:ext cx="11416061" cy="954107"/>
          </a:xfrm>
          <a:prstGeom prst="rect">
            <a:avLst/>
          </a:prstGeom>
          <a:noFill/>
        </p:spPr>
        <p:txBody>
          <a:bodyPr wrap="square">
            <a:spAutoFit/>
          </a:bodyPr>
          <a:lstStyle/>
          <a:p>
            <a:r>
              <a:rPr lang="nl-BE" sz="2800" dirty="0">
                <a:latin typeface="Helvetica" pitchFamily="2" charset="0"/>
              </a:rPr>
              <a:t>E</a:t>
            </a:r>
            <a:r>
              <a:rPr lang="nl-BE" sz="2800" dirty="0">
                <a:effectLst/>
                <a:latin typeface="Helvetica" pitchFamily="2" charset="0"/>
              </a:rPr>
              <a:t>valuation and </a:t>
            </a:r>
            <a:r>
              <a:rPr lang="nl-BE" sz="2800" b="1" dirty="0">
                <a:effectLst/>
                <a:latin typeface="Helvetica" pitchFamily="2" charset="0"/>
              </a:rPr>
              <a:t>assessment</a:t>
            </a:r>
            <a:r>
              <a:rPr lang="nl-BE" sz="2800" dirty="0">
                <a:effectLst/>
                <a:latin typeface="Helvetica" pitchFamily="2" charset="0"/>
              </a:rPr>
              <a:t> of TESSIE on a systemic European</a:t>
            </a:r>
            <a:r>
              <a:rPr lang="nl-BE" sz="2800" dirty="0">
                <a:latin typeface="Helvetica" pitchFamily="2" charset="0"/>
              </a:rPr>
              <a:t> </a:t>
            </a:r>
            <a:r>
              <a:rPr lang="nl-BE" sz="2800" dirty="0">
                <a:effectLst/>
                <a:latin typeface="Helvetica" pitchFamily="2" charset="0"/>
              </a:rPr>
              <a:t>level</a:t>
            </a:r>
            <a:r>
              <a:rPr lang="nl-BE" sz="2800" dirty="0">
                <a:latin typeface="Helvetica" pitchFamily="2" charset="0"/>
              </a:rPr>
              <a:t> </a:t>
            </a:r>
            <a:r>
              <a:rPr lang="nl-BE" sz="2800" dirty="0">
                <a:effectLst/>
                <a:latin typeface="Helvetica" pitchFamily="2" charset="0"/>
              </a:rPr>
              <a:t>(University </a:t>
            </a:r>
            <a:r>
              <a:rPr lang="nl-BE" sz="2800" dirty="0" err="1">
                <a:effectLst/>
                <a:latin typeface="Helvetica" pitchFamily="2" charset="0"/>
              </a:rPr>
              <a:t>Ghent</a:t>
            </a:r>
            <a:r>
              <a:rPr lang="nl-BE" sz="2800" dirty="0">
                <a:effectLst/>
                <a:latin typeface="Helvetica" pitchFamily="2" charset="0"/>
              </a:rPr>
              <a:t>)</a:t>
            </a:r>
          </a:p>
        </p:txBody>
      </p:sp>
      <p:sp>
        <p:nvSpPr>
          <p:cNvPr id="2" name="Tekstvak 1">
            <a:extLst>
              <a:ext uri="{FF2B5EF4-FFF2-40B4-BE49-F238E27FC236}">
                <a16:creationId xmlns:a16="http://schemas.microsoft.com/office/drawing/2014/main" id="{8B421C51-AD0C-77B5-2487-89410FB49E66}"/>
              </a:ext>
            </a:extLst>
          </p:cNvPr>
          <p:cNvSpPr txBox="1"/>
          <p:nvPr/>
        </p:nvSpPr>
        <p:spPr>
          <a:xfrm>
            <a:off x="404231" y="3796990"/>
            <a:ext cx="10091854" cy="523220"/>
          </a:xfrm>
          <a:prstGeom prst="rect">
            <a:avLst/>
          </a:prstGeom>
          <a:noFill/>
        </p:spPr>
        <p:txBody>
          <a:bodyPr wrap="square" rtlCol="0">
            <a:spAutoFit/>
          </a:bodyPr>
          <a:lstStyle/>
          <a:p>
            <a:r>
              <a:rPr lang="nl-BE" sz="2800" dirty="0">
                <a:latin typeface="Helvetica" pitchFamily="2" charset="0"/>
              </a:rPr>
              <a:t>Professional </a:t>
            </a:r>
            <a:r>
              <a:rPr lang="nl-BE" sz="2800" b="1" dirty="0">
                <a:latin typeface="Helvetica" pitchFamily="2" charset="0"/>
              </a:rPr>
              <a:t>website</a:t>
            </a:r>
            <a:r>
              <a:rPr lang="nl-BE" sz="2800" dirty="0">
                <a:latin typeface="Helvetica" pitchFamily="2" charset="0"/>
              </a:rPr>
              <a:t> building (SICI)</a:t>
            </a:r>
          </a:p>
        </p:txBody>
      </p:sp>
      <p:sp>
        <p:nvSpPr>
          <p:cNvPr id="6" name="Tekstvak 5">
            <a:extLst>
              <a:ext uri="{FF2B5EF4-FFF2-40B4-BE49-F238E27FC236}">
                <a16:creationId xmlns:a16="http://schemas.microsoft.com/office/drawing/2014/main" id="{5BF52284-A6F7-1892-D005-F3CABC28FAAF}"/>
              </a:ext>
            </a:extLst>
          </p:cNvPr>
          <p:cNvSpPr txBox="1"/>
          <p:nvPr/>
        </p:nvSpPr>
        <p:spPr>
          <a:xfrm>
            <a:off x="404231" y="5074262"/>
            <a:ext cx="11650238" cy="954107"/>
          </a:xfrm>
          <a:prstGeom prst="rect">
            <a:avLst/>
          </a:prstGeom>
          <a:noFill/>
        </p:spPr>
        <p:txBody>
          <a:bodyPr wrap="square" rtlCol="0">
            <a:spAutoFit/>
          </a:bodyPr>
          <a:lstStyle/>
          <a:p>
            <a:r>
              <a:rPr lang="nl-BE" sz="2800" dirty="0">
                <a:latin typeface="Helvetica" pitchFamily="2" charset="0"/>
              </a:rPr>
              <a:t>Developping a solidly configured online </a:t>
            </a:r>
            <a:r>
              <a:rPr lang="nl-BE" sz="2800" b="1" dirty="0">
                <a:latin typeface="Helvetica" pitchFamily="2" charset="0"/>
              </a:rPr>
              <a:t>application</a:t>
            </a:r>
            <a:r>
              <a:rPr lang="nl-BE" sz="2800" dirty="0">
                <a:latin typeface="Helvetica" pitchFamily="2" charset="0"/>
              </a:rPr>
              <a:t>, useful on</a:t>
            </a:r>
          </a:p>
          <a:p>
            <a:r>
              <a:rPr lang="nl-BE" sz="2800" dirty="0">
                <a:latin typeface="Helvetica" pitchFamily="2" charset="0"/>
              </a:rPr>
              <a:t>computers and other devices (phones, tablets…) (IH2EF)</a:t>
            </a:r>
          </a:p>
        </p:txBody>
      </p:sp>
      <p:pic>
        <p:nvPicPr>
          <p:cNvPr id="7" name="Afbeelding 6" descr="Afbeelding met Graphics, logo, Lettertype, grafische vormgeving&#10;&#10;Door AI gegenereerde inhoud is mogelijk onjuist.">
            <a:extLst>
              <a:ext uri="{FF2B5EF4-FFF2-40B4-BE49-F238E27FC236}">
                <a16:creationId xmlns:a16="http://schemas.microsoft.com/office/drawing/2014/main" id="{296BC2D2-5063-B9E8-1E59-4083B714B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210963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44021" y="697180"/>
            <a:ext cx="10469707" cy="1077218"/>
          </a:xfrm>
          <a:prstGeom prst="rect">
            <a:avLst/>
          </a:prstGeom>
          <a:noFill/>
        </p:spPr>
        <p:txBody>
          <a:bodyPr wrap="square" rtlCol="0">
            <a:spAutoFit/>
          </a:bodyPr>
          <a:lstStyle/>
          <a:p>
            <a:pPr algn="ctr"/>
            <a:r>
              <a:rPr lang="nl-BE" sz="3200" dirty="0">
                <a:effectLst/>
                <a:latin typeface="Helvetica" pitchFamily="2" charset="0"/>
              </a:rPr>
              <a:t>TRAINING ACTIVITIES </a:t>
            </a:r>
          </a:p>
          <a:p>
            <a:pPr algn="ctr"/>
            <a:r>
              <a:rPr lang="nl-BE" sz="3200" dirty="0">
                <a:effectLst/>
                <a:latin typeface="Helvetica" pitchFamily="2" charset="0"/>
              </a:rPr>
              <a:t>(implementing and evaluating)</a:t>
            </a:r>
          </a:p>
        </p:txBody>
      </p:sp>
      <p:sp>
        <p:nvSpPr>
          <p:cNvPr id="6" name="Tekstvak 5">
            <a:extLst>
              <a:ext uri="{FF2B5EF4-FFF2-40B4-BE49-F238E27FC236}">
                <a16:creationId xmlns:a16="http://schemas.microsoft.com/office/drawing/2014/main" id="{5BF52284-A6F7-1892-D005-F3CABC28FAAF}"/>
              </a:ext>
            </a:extLst>
          </p:cNvPr>
          <p:cNvSpPr txBox="1"/>
          <p:nvPr/>
        </p:nvSpPr>
        <p:spPr>
          <a:xfrm>
            <a:off x="270881" y="2268944"/>
            <a:ext cx="11650238" cy="2246769"/>
          </a:xfrm>
          <a:prstGeom prst="rect">
            <a:avLst/>
          </a:prstGeom>
          <a:noFill/>
        </p:spPr>
        <p:txBody>
          <a:bodyPr wrap="square" rtlCol="0">
            <a:spAutoFit/>
          </a:bodyPr>
          <a:lstStyle/>
          <a:p>
            <a:r>
              <a:rPr lang="nl-BE" sz="2800" dirty="0">
                <a:effectLst/>
                <a:latin typeface="Helvetica" pitchFamily="2" charset="0"/>
              </a:rPr>
              <a:t>Specific objectives:</a:t>
            </a:r>
          </a:p>
          <a:p>
            <a:pPr marL="514350" indent="-514350">
              <a:buAutoNum type="arabicParenR"/>
            </a:pPr>
            <a:r>
              <a:rPr lang="nl-BE" sz="2800" dirty="0">
                <a:effectLst/>
                <a:latin typeface="Helvetica" pitchFamily="2" charset="0"/>
              </a:rPr>
              <a:t>Training of inspectors, evaluators, education providers, </a:t>
            </a:r>
            <a:br>
              <a:rPr lang="nl-BE" sz="2800" dirty="0">
                <a:latin typeface="Helvetica" pitchFamily="2" charset="0"/>
              </a:rPr>
            </a:br>
            <a:r>
              <a:rPr lang="nl-BE" sz="2800" dirty="0">
                <a:effectLst/>
                <a:latin typeface="Helvetica" pitchFamily="2" charset="0"/>
              </a:rPr>
              <a:t>school leaders and teachers in the partner </a:t>
            </a:r>
            <a:r>
              <a:rPr lang="nl-BE" sz="2800" dirty="0" err="1">
                <a:effectLst/>
                <a:latin typeface="Helvetica" pitchFamily="2" charset="0"/>
              </a:rPr>
              <a:t>countries</a:t>
            </a:r>
            <a:endParaRPr lang="nl-BE" sz="2800" dirty="0">
              <a:effectLst/>
              <a:latin typeface="Helvetica" pitchFamily="2" charset="0"/>
            </a:endParaRPr>
          </a:p>
          <a:p>
            <a:endParaRPr lang="nl-BE" sz="2800" dirty="0">
              <a:effectLst/>
              <a:latin typeface="Helvetica" pitchFamily="2" charset="0"/>
            </a:endParaRPr>
          </a:p>
          <a:p>
            <a:r>
              <a:rPr lang="nl-BE" sz="2800" dirty="0">
                <a:effectLst/>
                <a:latin typeface="Helvetica" pitchFamily="2" charset="0"/>
              </a:rPr>
              <a:t>2) Translation of the toolbox and the formation and training guidelines</a:t>
            </a:r>
          </a:p>
        </p:txBody>
      </p:sp>
      <p:sp>
        <p:nvSpPr>
          <p:cNvPr id="4" name="Tekstvak 3">
            <a:extLst>
              <a:ext uri="{FF2B5EF4-FFF2-40B4-BE49-F238E27FC236}">
                <a16:creationId xmlns:a16="http://schemas.microsoft.com/office/drawing/2014/main" id="{2B520871-CE27-0E0A-CE91-D45333CAF527}"/>
              </a:ext>
            </a:extLst>
          </p:cNvPr>
          <p:cNvSpPr txBox="1"/>
          <p:nvPr/>
        </p:nvSpPr>
        <p:spPr>
          <a:xfrm>
            <a:off x="3038621" y="5131084"/>
            <a:ext cx="6363265" cy="1077218"/>
          </a:xfrm>
          <a:prstGeom prst="rect">
            <a:avLst/>
          </a:prstGeom>
          <a:noFill/>
        </p:spPr>
        <p:txBody>
          <a:bodyPr wrap="square" rtlCol="0">
            <a:spAutoFit/>
          </a:bodyPr>
          <a:lstStyle/>
          <a:p>
            <a:pPr algn="ctr"/>
            <a:r>
              <a:rPr lang="nl-BE" sz="3600" dirty="0">
                <a:effectLst/>
                <a:latin typeface="Helvetica" pitchFamily="2" charset="0"/>
              </a:rPr>
              <a:t>7 training activities</a:t>
            </a:r>
            <a:endParaRPr lang="nl-BE" sz="2400" dirty="0">
              <a:effectLst/>
              <a:latin typeface="Helvetica" pitchFamily="2" charset="0"/>
            </a:endParaRPr>
          </a:p>
          <a:p>
            <a:pPr algn="ctr"/>
            <a:r>
              <a:rPr lang="nl-BE" sz="2800" b="1" dirty="0">
                <a:effectLst/>
                <a:latin typeface="Helvetica" pitchFamily="2" charset="0"/>
              </a:rPr>
              <a:t>14 mobilities for external experts</a:t>
            </a:r>
          </a:p>
        </p:txBody>
      </p:sp>
      <p:sp>
        <p:nvSpPr>
          <p:cNvPr id="7" name="Pijl omlaag 6">
            <a:extLst>
              <a:ext uri="{FF2B5EF4-FFF2-40B4-BE49-F238E27FC236}">
                <a16:creationId xmlns:a16="http://schemas.microsoft.com/office/drawing/2014/main" id="{84768494-4ACC-D6DA-BE9F-230D817D7D3B}"/>
              </a:ext>
            </a:extLst>
          </p:cNvPr>
          <p:cNvSpPr/>
          <p:nvPr/>
        </p:nvSpPr>
        <p:spPr>
          <a:xfrm>
            <a:off x="5610225" y="4525103"/>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07377358-FF77-15EC-C64A-C54566580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208669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9938" y="662598"/>
            <a:ext cx="10498166" cy="1200329"/>
          </a:xfrm>
          <a:prstGeom prst="rect">
            <a:avLst/>
          </a:prstGeom>
          <a:noFill/>
        </p:spPr>
        <p:txBody>
          <a:bodyPr wrap="square" rtlCol="0">
            <a:spAutoFit/>
          </a:bodyPr>
          <a:lstStyle/>
          <a:p>
            <a:pPr algn="ctr"/>
            <a:r>
              <a:rPr lang="nl-BE" sz="3600" dirty="0">
                <a:effectLst/>
                <a:latin typeface="Helvetica" pitchFamily="2" charset="0"/>
              </a:rPr>
              <a:t>TRAINING ACTIVITIES </a:t>
            </a:r>
          </a:p>
          <a:p>
            <a:pPr algn="ctr"/>
            <a:r>
              <a:rPr lang="nl-BE" sz="3600" dirty="0">
                <a:effectLst/>
                <a:latin typeface="Helvetica" pitchFamily="2" charset="0"/>
              </a:rPr>
              <a:t>(implementing and evaluating)</a:t>
            </a:r>
          </a:p>
        </p:txBody>
      </p:sp>
      <p:sp>
        <p:nvSpPr>
          <p:cNvPr id="6" name="Tekstvak 5">
            <a:extLst>
              <a:ext uri="{FF2B5EF4-FFF2-40B4-BE49-F238E27FC236}">
                <a16:creationId xmlns:a16="http://schemas.microsoft.com/office/drawing/2014/main" id="{5BF52284-A6F7-1892-D005-F3CABC28FAAF}"/>
              </a:ext>
            </a:extLst>
          </p:cNvPr>
          <p:cNvSpPr txBox="1"/>
          <p:nvPr/>
        </p:nvSpPr>
        <p:spPr>
          <a:xfrm>
            <a:off x="188176" y="2150715"/>
            <a:ext cx="11650238" cy="1569660"/>
          </a:xfrm>
          <a:prstGeom prst="rect">
            <a:avLst/>
          </a:prstGeom>
          <a:noFill/>
        </p:spPr>
        <p:txBody>
          <a:bodyPr wrap="square" rtlCol="0">
            <a:spAutoFit/>
          </a:bodyPr>
          <a:lstStyle/>
          <a:p>
            <a:r>
              <a:rPr lang="nl-BE" sz="2400" dirty="0">
                <a:effectLst/>
                <a:latin typeface="Helvetica" pitchFamily="2" charset="0"/>
              </a:rPr>
              <a:t>Specific objectives:</a:t>
            </a:r>
          </a:p>
          <a:p>
            <a:r>
              <a:rPr lang="nl-BE" sz="2400" dirty="0">
                <a:effectLst/>
                <a:latin typeface="Helvetica" pitchFamily="2" charset="0"/>
              </a:rPr>
              <a:t>1) Training of inspectors, evaluators, education providers, school leaders and teachers in the partner countries</a:t>
            </a:r>
          </a:p>
          <a:p>
            <a:r>
              <a:rPr lang="nl-BE" sz="2400" dirty="0">
                <a:effectLst/>
                <a:latin typeface="Helvetica" pitchFamily="2" charset="0"/>
              </a:rPr>
              <a:t>2) Translation of the toolbox and the formation and training guidelines</a:t>
            </a:r>
          </a:p>
        </p:txBody>
      </p:sp>
      <p:sp>
        <p:nvSpPr>
          <p:cNvPr id="4" name="Tekstvak 3">
            <a:extLst>
              <a:ext uri="{FF2B5EF4-FFF2-40B4-BE49-F238E27FC236}">
                <a16:creationId xmlns:a16="http://schemas.microsoft.com/office/drawing/2014/main" id="{2B520871-CE27-0E0A-CE91-D45333CAF527}"/>
              </a:ext>
            </a:extLst>
          </p:cNvPr>
          <p:cNvSpPr txBox="1"/>
          <p:nvPr/>
        </p:nvSpPr>
        <p:spPr>
          <a:xfrm>
            <a:off x="22303" y="4596230"/>
            <a:ext cx="12169697" cy="584775"/>
          </a:xfrm>
          <a:prstGeom prst="rect">
            <a:avLst/>
          </a:prstGeom>
          <a:noFill/>
        </p:spPr>
        <p:txBody>
          <a:bodyPr wrap="square" rtlCol="0">
            <a:spAutoFit/>
          </a:bodyPr>
          <a:lstStyle/>
          <a:p>
            <a:pPr algn="ctr"/>
            <a:r>
              <a:rPr lang="nl-BE" sz="3200" dirty="0">
                <a:effectLst/>
                <a:latin typeface="Helvetica" pitchFamily="2" charset="0"/>
              </a:rPr>
              <a:t>TRANSLATIONS</a:t>
            </a:r>
          </a:p>
        </p:txBody>
      </p:sp>
      <p:sp>
        <p:nvSpPr>
          <p:cNvPr id="7" name="Pijl omlaag 6">
            <a:extLst>
              <a:ext uri="{FF2B5EF4-FFF2-40B4-BE49-F238E27FC236}">
                <a16:creationId xmlns:a16="http://schemas.microsoft.com/office/drawing/2014/main" id="{84768494-4ACC-D6DA-BE9F-230D817D7D3B}"/>
              </a:ext>
            </a:extLst>
          </p:cNvPr>
          <p:cNvSpPr/>
          <p:nvPr/>
        </p:nvSpPr>
        <p:spPr>
          <a:xfrm>
            <a:off x="5621376" y="3837689"/>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a:extLst>
              <a:ext uri="{FF2B5EF4-FFF2-40B4-BE49-F238E27FC236}">
                <a16:creationId xmlns:a16="http://schemas.microsoft.com/office/drawing/2014/main" id="{9172F420-4417-27AD-0F14-290830C5CA29}"/>
              </a:ext>
            </a:extLst>
          </p:cNvPr>
          <p:cNvSpPr txBox="1"/>
          <p:nvPr/>
        </p:nvSpPr>
        <p:spPr>
          <a:xfrm>
            <a:off x="4261305" y="5273338"/>
            <a:ext cx="4115440" cy="1200329"/>
          </a:xfrm>
          <a:prstGeom prst="rect">
            <a:avLst/>
          </a:prstGeom>
          <a:noFill/>
        </p:spPr>
        <p:txBody>
          <a:bodyPr wrap="square">
            <a:spAutoFit/>
          </a:bodyPr>
          <a:lstStyle/>
          <a:p>
            <a:r>
              <a:rPr lang="nl-BE" sz="2400" dirty="0">
                <a:effectLst/>
                <a:latin typeface="Helvetica" pitchFamily="2" charset="0"/>
              </a:rPr>
              <a:t>Dutch, Bulgarian, English, </a:t>
            </a:r>
          </a:p>
          <a:p>
            <a:r>
              <a:rPr lang="nl-BE" sz="2400" dirty="0">
                <a:effectLst/>
                <a:latin typeface="Helvetica" pitchFamily="2" charset="0"/>
              </a:rPr>
              <a:t>French, Estonian, Serbian, </a:t>
            </a:r>
          </a:p>
          <a:p>
            <a:r>
              <a:rPr lang="nl-BE" sz="2400" dirty="0">
                <a:effectLst/>
                <a:latin typeface="Helvetica" pitchFamily="2" charset="0"/>
              </a:rPr>
              <a:t>Spanish, Valencian</a:t>
            </a:r>
            <a:r>
              <a:rPr lang="nl-BE" sz="2400" dirty="0">
                <a:latin typeface="Helvetica" pitchFamily="2" charset="0"/>
              </a:rPr>
              <a:t>, </a:t>
            </a:r>
            <a:r>
              <a:rPr lang="nl-BE" sz="2400" dirty="0">
                <a:effectLst/>
                <a:latin typeface="Helvetica" pitchFamily="2" charset="0"/>
              </a:rPr>
              <a:t>Basque</a:t>
            </a:r>
          </a:p>
        </p:txBody>
      </p:sp>
      <p:pic>
        <p:nvPicPr>
          <p:cNvPr id="8" name="Afbeelding 7" descr="Afbeelding met Graphics, logo, Lettertype, grafische vormgeving&#10;&#10;Door AI gegenereerde inhoud is mogelijk onjuist.">
            <a:extLst>
              <a:ext uri="{FF2B5EF4-FFF2-40B4-BE49-F238E27FC236}">
                <a16:creationId xmlns:a16="http://schemas.microsoft.com/office/drawing/2014/main" id="{BB2B3258-3752-9559-B46C-2CFE94FDD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287735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417290" y="695185"/>
            <a:ext cx="10855518" cy="1200329"/>
          </a:xfrm>
          <a:prstGeom prst="rect">
            <a:avLst/>
          </a:prstGeom>
          <a:noFill/>
        </p:spPr>
        <p:txBody>
          <a:bodyPr wrap="square" rtlCol="0">
            <a:spAutoFit/>
          </a:bodyPr>
          <a:lstStyle/>
          <a:p>
            <a:pPr algn="ctr"/>
            <a:r>
              <a:rPr lang="nl-BE" sz="3600" dirty="0">
                <a:effectLst/>
                <a:latin typeface="Helvetica" pitchFamily="2" charset="0"/>
              </a:rPr>
              <a:t>TRAINING ACTIVITIES </a:t>
            </a:r>
          </a:p>
          <a:p>
            <a:pPr algn="ctr"/>
            <a:r>
              <a:rPr lang="nl-BE" sz="3600" dirty="0">
                <a:effectLst/>
                <a:latin typeface="Helvetica" pitchFamily="2" charset="0"/>
              </a:rPr>
              <a:t>(implementing and evaluating)</a:t>
            </a:r>
          </a:p>
        </p:txBody>
      </p:sp>
      <p:sp>
        <p:nvSpPr>
          <p:cNvPr id="5" name="Tekstvak 4">
            <a:extLst>
              <a:ext uri="{FF2B5EF4-FFF2-40B4-BE49-F238E27FC236}">
                <a16:creationId xmlns:a16="http://schemas.microsoft.com/office/drawing/2014/main" id="{9172F420-4417-27AD-0F14-290830C5CA29}"/>
              </a:ext>
            </a:extLst>
          </p:cNvPr>
          <p:cNvSpPr txBox="1"/>
          <p:nvPr/>
        </p:nvSpPr>
        <p:spPr>
          <a:xfrm>
            <a:off x="193056" y="1986513"/>
            <a:ext cx="5476224" cy="1815882"/>
          </a:xfrm>
          <a:prstGeom prst="rect">
            <a:avLst/>
          </a:prstGeom>
          <a:noFill/>
        </p:spPr>
        <p:txBody>
          <a:bodyPr wrap="square">
            <a:spAutoFit/>
          </a:bodyPr>
          <a:lstStyle/>
          <a:p>
            <a:r>
              <a:rPr lang="nl-BE" sz="2800" dirty="0">
                <a:latin typeface="Helvetica" pitchFamily="2" charset="0"/>
              </a:rPr>
              <a:t>T</a:t>
            </a:r>
            <a:r>
              <a:rPr lang="nl-BE" sz="2800" dirty="0">
                <a:effectLst/>
                <a:latin typeface="Helvetica" pitchFamily="2" charset="0"/>
              </a:rPr>
              <a:t>raining activities with:</a:t>
            </a:r>
          </a:p>
          <a:p>
            <a:pPr marL="342900" indent="-342900">
              <a:buFontTx/>
              <a:buChar char="-"/>
            </a:pPr>
            <a:r>
              <a:rPr lang="nl-BE" sz="2800" dirty="0">
                <a:effectLst/>
                <a:latin typeface="Helvetica" pitchFamily="2" charset="0"/>
              </a:rPr>
              <a:t>'pilots/jobshadowing in schools’ </a:t>
            </a:r>
          </a:p>
          <a:p>
            <a:pPr marL="342900" indent="-342900">
              <a:buFontTx/>
              <a:buChar char="-"/>
            </a:pPr>
            <a:r>
              <a:rPr lang="nl-BE" sz="2800" dirty="0">
                <a:effectLst/>
                <a:latin typeface="Helvetica" pitchFamily="2" charset="0"/>
              </a:rPr>
              <a:t>2 persons from each partners</a:t>
            </a:r>
          </a:p>
          <a:p>
            <a:pPr marL="342900" indent="-342900">
              <a:buFontTx/>
              <a:buChar char="-"/>
            </a:pPr>
            <a:r>
              <a:rPr lang="nl-BE" sz="2800" dirty="0">
                <a:effectLst/>
                <a:latin typeface="Helvetica" pitchFamily="2" charset="0"/>
              </a:rPr>
              <a:t>2 invited experts (INGESSIE).</a:t>
            </a:r>
          </a:p>
        </p:txBody>
      </p:sp>
      <p:sp>
        <p:nvSpPr>
          <p:cNvPr id="8" name="Tekstvak 7">
            <a:extLst>
              <a:ext uri="{FF2B5EF4-FFF2-40B4-BE49-F238E27FC236}">
                <a16:creationId xmlns:a16="http://schemas.microsoft.com/office/drawing/2014/main" id="{7BD351EB-EFA2-975D-8DC1-AF7F70E64306}"/>
              </a:ext>
            </a:extLst>
          </p:cNvPr>
          <p:cNvSpPr txBox="1"/>
          <p:nvPr/>
        </p:nvSpPr>
        <p:spPr>
          <a:xfrm>
            <a:off x="100361" y="4478318"/>
            <a:ext cx="12192000" cy="1938992"/>
          </a:xfrm>
          <a:prstGeom prst="rect">
            <a:avLst/>
          </a:prstGeom>
          <a:noFill/>
        </p:spPr>
        <p:txBody>
          <a:bodyPr wrap="square">
            <a:spAutoFit/>
          </a:bodyPr>
          <a:lstStyle/>
          <a:p>
            <a:r>
              <a:rPr lang="nl-BE" sz="2400" dirty="0">
                <a:effectLst/>
                <a:latin typeface="Helvetica" pitchFamily="2" charset="0"/>
              </a:rPr>
              <a:t>Part 1: Workshop with the highlights of the (national) educational and supervisory system of external evaluation with focus on inclusive education in schools.</a:t>
            </a:r>
          </a:p>
          <a:p>
            <a:r>
              <a:rPr lang="nl-BE" sz="2400" dirty="0">
                <a:effectLst/>
                <a:latin typeface="Helvetica" pitchFamily="2" charset="0"/>
              </a:rPr>
              <a:t>Part 2: Workshops with the input of the invited experts.</a:t>
            </a:r>
          </a:p>
          <a:p>
            <a:r>
              <a:rPr lang="nl-BE" sz="2400" dirty="0">
                <a:effectLst/>
                <a:latin typeface="Helvetica" pitchFamily="2" charset="0"/>
              </a:rPr>
              <a:t>Part 3: 'peer-training’ or job-shadowing' in schools</a:t>
            </a:r>
            <a:r>
              <a:rPr lang="nl-BE" sz="2400" dirty="0">
                <a:latin typeface="Helvetica" pitchFamily="2" charset="0"/>
              </a:rPr>
              <a:t> (</a:t>
            </a:r>
            <a:r>
              <a:rPr lang="nl-BE" sz="2400" dirty="0">
                <a:effectLst/>
                <a:latin typeface="Helvetica" pitchFamily="2" charset="0"/>
              </a:rPr>
              <a:t>at least 4 or 5 visited schools). </a:t>
            </a:r>
          </a:p>
          <a:p>
            <a:r>
              <a:rPr lang="nl-BE" sz="2400" dirty="0">
                <a:effectLst/>
                <a:latin typeface="Helvetica" pitchFamily="2" charset="0"/>
              </a:rPr>
              <a:t>Part 4: Reflection sessions</a:t>
            </a:r>
            <a:r>
              <a:rPr lang="nl-BE" sz="2400" dirty="0">
                <a:latin typeface="Helvetica" pitchFamily="2" charset="0"/>
              </a:rPr>
              <a:t> </a:t>
            </a:r>
            <a:r>
              <a:rPr lang="nl-BE" sz="2400" dirty="0">
                <a:effectLst/>
                <a:latin typeface="Helvetica" pitchFamily="2" charset="0"/>
              </a:rPr>
              <a:t>(swotanalysis).</a:t>
            </a:r>
          </a:p>
        </p:txBody>
      </p:sp>
      <p:sp>
        <p:nvSpPr>
          <p:cNvPr id="9" name="Tekstvak 8">
            <a:extLst>
              <a:ext uri="{FF2B5EF4-FFF2-40B4-BE49-F238E27FC236}">
                <a16:creationId xmlns:a16="http://schemas.microsoft.com/office/drawing/2014/main" id="{78FB0F37-DB67-64FA-A1B8-25F0EE998DF8}"/>
              </a:ext>
            </a:extLst>
          </p:cNvPr>
          <p:cNvSpPr txBox="1"/>
          <p:nvPr/>
        </p:nvSpPr>
        <p:spPr>
          <a:xfrm>
            <a:off x="100361" y="3802395"/>
            <a:ext cx="1614545" cy="646331"/>
          </a:xfrm>
          <a:prstGeom prst="rect">
            <a:avLst/>
          </a:prstGeom>
          <a:noFill/>
        </p:spPr>
        <p:txBody>
          <a:bodyPr wrap="none" rtlCol="0">
            <a:spAutoFit/>
          </a:bodyPr>
          <a:lstStyle/>
          <a:p>
            <a:r>
              <a:rPr lang="nl-BE" sz="3600" dirty="0"/>
              <a:t>4 parts</a:t>
            </a:r>
          </a:p>
        </p:txBody>
      </p:sp>
      <p:sp>
        <p:nvSpPr>
          <p:cNvPr id="11" name="Tekstvak 10">
            <a:extLst>
              <a:ext uri="{FF2B5EF4-FFF2-40B4-BE49-F238E27FC236}">
                <a16:creationId xmlns:a16="http://schemas.microsoft.com/office/drawing/2014/main" id="{BC962F6B-1BBA-5C52-42F7-E9ECB4F5905A}"/>
              </a:ext>
            </a:extLst>
          </p:cNvPr>
          <p:cNvSpPr txBox="1"/>
          <p:nvPr/>
        </p:nvSpPr>
        <p:spPr>
          <a:xfrm>
            <a:off x="5889238" y="2387957"/>
            <a:ext cx="4775510" cy="1631216"/>
          </a:xfrm>
          <a:prstGeom prst="rect">
            <a:avLst/>
          </a:prstGeom>
          <a:noFill/>
          <a:scene3d>
            <a:camera prst="orthographicFront"/>
            <a:lightRig rig="threePt" dir="t"/>
          </a:scene3d>
          <a:sp3d contourW="12700"/>
        </p:spPr>
        <p:txBody>
          <a:bodyPr wrap="square" rtlCol="0">
            <a:spAutoFit/>
          </a:bodyPr>
          <a:lstStyle/>
          <a:p>
            <a:pPr marL="1257300" lvl="2" indent="-342900">
              <a:buFont typeface="Wingdings" charset="2"/>
              <a:buChar char="ü"/>
            </a:pPr>
            <a:r>
              <a:rPr lang="nl-NL" sz="2000" dirty="0" err="1"/>
              <a:t>professionalization</a:t>
            </a:r>
            <a:r>
              <a:rPr lang="nl-NL" sz="2000" dirty="0"/>
              <a:t> in a team has a </a:t>
            </a:r>
            <a:r>
              <a:rPr lang="nl-NL" sz="2000" dirty="0" err="1"/>
              <a:t>greater</a:t>
            </a:r>
            <a:r>
              <a:rPr lang="nl-NL" sz="2000" dirty="0"/>
              <a:t> impact</a:t>
            </a:r>
          </a:p>
          <a:p>
            <a:pPr marL="1257300" lvl="2" indent="-342900">
              <a:buFont typeface="Wingdings" charset="2"/>
              <a:buChar char="ü"/>
            </a:pPr>
            <a:r>
              <a:rPr lang="nl-NL" sz="2000" dirty="0" err="1"/>
              <a:t>greater</a:t>
            </a:r>
            <a:r>
              <a:rPr lang="nl-NL" sz="2000" dirty="0"/>
              <a:t> </a:t>
            </a:r>
            <a:r>
              <a:rPr lang="nl-NL" sz="2000" dirty="0" err="1"/>
              <a:t>influence</a:t>
            </a:r>
            <a:r>
              <a:rPr lang="nl-NL" sz="2000" dirty="0"/>
              <a:t> in </a:t>
            </a:r>
            <a:r>
              <a:rPr lang="nl-NL" sz="2000" dirty="0" err="1"/>
              <a:t>the</a:t>
            </a:r>
            <a:r>
              <a:rPr lang="nl-NL" sz="2000" dirty="0"/>
              <a:t> </a:t>
            </a:r>
            <a:r>
              <a:rPr lang="nl-NL" sz="2000" dirty="0" err="1"/>
              <a:t>dissemination</a:t>
            </a:r>
            <a:r>
              <a:rPr lang="nl-NL" sz="2000" dirty="0"/>
              <a:t> </a:t>
            </a:r>
            <a:r>
              <a:rPr lang="nl-NL" sz="2000" dirty="0" err="1"/>
              <a:t>with</a:t>
            </a:r>
            <a:r>
              <a:rPr lang="nl-NL" sz="2000" dirty="0"/>
              <a:t> </a:t>
            </a:r>
            <a:r>
              <a:rPr lang="nl-NL" sz="2000" dirty="0" err="1"/>
              <a:t>colleagues</a:t>
            </a:r>
            <a:endParaRPr lang="nl-NL" sz="2000" dirty="0"/>
          </a:p>
        </p:txBody>
      </p:sp>
      <p:pic>
        <p:nvPicPr>
          <p:cNvPr id="4" name="Afbeelding 3" descr="Afbeelding met Graphics, logo, Lettertype, grafische vormgeving&#10;&#10;Door AI gegenereerde inhoud is mogelijk onjuist.">
            <a:extLst>
              <a:ext uri="{FF2B5EF4-FFF2-40B4-BE49-F238E27FC236}">
                <a16:creationId xmlns:a16="http://schemas.microsoft.com/office/drawing/2014/main" id="{8E0BCDEB-B891-451A-527C-325720A5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87039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85455" y="918548"/>
            <a:ext cx="10925209" cy="646331"/>
          </a:xfrm>
          <a:prstGeom prst="rect">
            <a:avLst/>
          </a:prstGeom>
          <a:noFill/>
        </p:spPr>
        <p:txBody>
          <a:bodyPr wrap="square" rtlCol="0">
            <a:spAutoFit/>
          </a:bodyPr>
          <a:lstStyle/>
          <a:p>
            <a:pPr algn="ctr"/>
            <a:r>
              <a:rPr lang="nl-BE" sz="3600" dirty="0">
                <a:effectLst/>
                <a:latin typeface="Helvetica" pitchFamily="2" charset="0"/>
              </a:rPr>
              <a:t>Spreading the toolbox TESSIE 2.0</a:t>
            </a:r>
          </a:p>
        </p:txBody>
      </p:sp>
      <p:sp>
        <p:nvSpPr>
          <p:cNvPr id="8" name="Tekstvak 7">
            <a:extLst>
              <a:ext uri="{FF2B5EF4-FFF2-40B4-BE49-F238E27FC236}">
                <a16:creationId xmlns:a16="http://schemas.microsoft.com/office/drawing/2014/main" id="{7BD351EB-EFA2-975D-8DC1-AF7F70E64306}"/>
              </a:ext>
            </a:extLst>
          </p:cNvPr>
          <p:cNvSpPr txBox="1"/>
          <p:nvPr/>
        </p:nvSpPr>
        <p:spPr>
          <a:xfrm>
            <a:off x="388968" y="2305615"/>
            <a:ext cx="6814702" cy="2246769"/>
          </a:xfrm>
          <a:prstGeom prst="rect">
            <a:avLst/>
          </a:prstGeom>
          <a:noFill/>
        </p:spPr>
        <p:txBody>
          <a:bodyPr wrap="square">
            <a:spAutoFit/>
          </a:bodyPr>
          <a:lstStyle/>
          <a:p>
            <a:r>
              <a:rPr lang="nl-BE" sz="2000" dirty="0">
                <a:latin typeface="Helvetica" pitchFamily="2" charset="0"/>
              </a:rPr>
              <a:t>O</a:t>
            </a:r>
            <a:r>
              <a:rPr lang="nl-BE" sz="2000" dirty="0">
                <a:effectLst/>
                <a:latin typeface="Helvetica" pitchFamily="2" charset="0"/>
              </a:rPr>
              <a:t>bjectives:</a:t>
            </a:r>
          </a:p>
          <a:p>
            <a:r>
              <a:rPr lang="nl-BE" sz="2000" dirty="0">
                <a:effectLst/>
                <a:latin typeface="Helvetica" pitchFamily="2" charset="0"/>
              </a:rPr>
              <a:t>1. Spreading of the toolbox TESSIE 2.0 in different European regions</a:t>
            </a:r>
          </a:p>
          <a:p>
            <a:r>
              <a:rPr lang="nl-BE" sz="2000" dirty="0">
                <a:effectLst/>
                <a:latin typeface="Helvetica" pitchFamily="2" charset="0"/>
              </a:rPr>
              <a:t>2. Actively participate on policy level in the international debate about evaluation and quality improvement of social inclusion in education by raising awareness amongst the broader public and by using the TESSIE 2.0 tools.</a:t>
            </a:r>
          </a:p>
        </p:txBody>
      </p:sp>
      <p:sp>
        <p:nvSpPr>
          <p:cNvPr id="2" name="Pijl omlaag 1">
            <a:extLst>
              <a:ext uri="{FF2B5EF4-FFF2-40B4-BE49-F238E27FC236}">
                <a16:creationId xmlns:a16="http://schemas.microsoft.com/office/drawing/2014/main" id="{A7122664-A7BB-5F18-C224-47474F2BB353}"/>
              </a:ext>
            </a:extLst>
          </p:cNvPr>
          <p:cNvSpPr/>
          <p:nvPr/>
        </p:nvSpPr>
        <p:spPr>
          <a:xfrm>
            <a:off x="5854007" y="4856327"/>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9EC230B4-577B-0A17-7A96-7E3D763D6C71}"/>
              </a:ext>
            </a:extLst>
          </p:cNvPr>
          <p:cNvSpPr txBox="1"/>
          <p:nvPr/>
        </p:nvSpPr>
        <p:spPr>
          <a:xfrm>
            <a:off x="449698" y="5154622"/>
            <a:ext cx="6702942" cy="1200329"/>
          </a:xfrm>
          <a:prstGeom prst="rect">
            <a:avLst/>
          </a:prstGeom>
          <a:noFill/>
        </p:spPr>
        <p:txBody>
          <a:bodyPr wrap="square" rtlCol="0">
            <a:spAutoFit/>
          </a:bodyPr>
          <a:lstStyle/>
          <a:p>
            <a:r>
              <a:rPr lang="nl-BE" sz="2400" b="1" dirty="0">
                <a:latin typeface="Helvetica" pitchFamily="2" charset="0"/>
              </a:rPr>
              <a:t>M</a:t>
            </a:r>
            <a:r>
              <a:rPr lang="nl-BE" sz="2400" b="1" dirty="0">
                <a:effectLst/>
                <a:latin typeface="Helvetica" pitchFamily="2" charset="0"/>
              </a:rPr>
              <a:t>ultiplier event </a:t>
            </a:r>
          </a:p>
          <a:p>
            <a:endParaRPr lang="nl-BE" sz="2400" b="1" dirty="0">
              <a:effectLst/>
              <a:latin typeface="Helvetica" pitchFamily="2" charset="0"/>
            </a:endParaRPr>
          </a:p>
          <a:p>
            <a:r>
              <a:rPr lang="nl-BE" sz="2400" dirty="0">
                <a:effectLst/>
                <a:latin typeface="Helvetica" pitchFamily="2" charset="0"/>
              </a:rPr>
              <a:t>(after each training activity) for all stakeholders, </a:t>
            </a:r>
          </a:p>
        </p:txBody>
      </p:sp>
      <p:pic>
        <p:nvPicPr>
          <p:cNvPr id="6" name="Image 5" descr="Une image contenant Monde, Terre, carte, texte&#10;&#10;Description générée automatiquement">
            <a:extLst>
              <a:ext uri="{FF2B5EF4-FFF2-40B4-BE49-F238E27FC236}">
                <a16:creationId xmlns:a16="http://schemas.microsoft.com/office/drawing/2014/main" id="{30ECC8C6-BD52-816B-872E-957AAA00E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783" y="2977958"/>
            <a:ext cx="4610217" cy="3525460"/>
          </a:xfrm>
          <a:prstGeom prst="rect">
            <a:avLst/>
          </a:prstGeom>
        </p:spPr>
      </p:pic>
      <p:pic>
        <p:nvPicPr>
          <p:cNvPr id="7" name="Afbeelding 6" descr="Afbeelding met Graphics, logo, Lettertype, grafische vormgeving&#10;&#10;Door AI gegenereerde inhoud is mogelijk onjuist.">
            <a:extLst>
              <a:ext uri="{FF2B5EF4-FFF2-40B4-BE49-F238E27FC236}">
                <a16:creationId xmlns:a16="http://schemas.microsoft.com/office/drawing/2014/main" id="{F6FF97CB-F4CC-0E3B-4C50-1AE101DBC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82344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ECB4D-471C-154B-CDA6-2CB5C3875445}"/>
              </a:ext>
            </a:extLst>
          </p:cNvPr>
          <p:cNvSpPr>
            <a:spLocks noGrp="1"/>
          </p:cNvSpPr>
          <p:nvPr>
            <p:ph type="title"/>
          </p:nvPr>
        </p:nvSpPr>
        <p:spPr/>
        <p:txBody>
          <a:bodyPr/>
          <a:lstStyle/>
          <a:p>
            <a:r>
              <a:rPr lang="nl-BE" dirty="0"/>
              <a:t>stessie website</a:t>
            </a:r>
          </a:p>
        </p:txBody>
      </p:sp>
      <p:sp>
        <p:nvSpPr>
          <p:cNvPr id="5" name="Tekstvak 4">
            <a:extLst>
              <a:ext uri="{FF2B5EF4-FFF2-40B4-BE49-F238E27FC236}">
                <a16:creationId xmlns:a16="http://schemas.microsoft.com/office/drawing/2014/main" id="{158FFF87-BAD8-8A98-2021-A3F3BDB267B8}"/>
              </a:ext>
            </a:extLst>
          </p:cNvPr>
          <p:cNvSpPr txBox="1"/>
          <p:nvPr/>
        </p:nvSpPr>
        <p:spPr>
          <a:xfrm>
            <a:off x="6563663" y="980064"/>
            <a:ext cx="6096000" cy="369332"/>
          </a:xfrm>
          <a:prstGeom prst="rect">
            <a:avLst/>
          </a:prstGeom>
          <a:noFill/>
        </p:spPr>
        <p:txBody>
          <a:bodyPr wrap="square">
            <a:spAutoFit/>
          </a:bodyPr>
          <a:lstStyle/>
          <a:p>
            <a:r>
              <a:rPr lang="nl-BE" dirty="0"/>
              <a:t>https://www.sitemn.gr/stessie/</a:t>
            </a:r>
          </a:p>
        </p:txBody>
      </p:sp>
      <p:pic>
        <p:nvPicPr>
          <p:cNvPr id="7" name="Afbeelding 6">
            <a:extLst>
              <a:ext uri="{FF2B5EF4-FFF2-40B4-BE49-F238E27FC236}">
                <a16:creationId xmlns:a16="http://schemas.microsoft.com/office/drawing/2014/main" id="{E897F6D9-44CB-6012-C656-AC3E32C63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050" y="2061002"/>
            <a:ext cx="8284191" cy="4663398"/>
          </a:xfrm>
          <a:prstGeom prst="rect">
            <a:avLst/>
          </a:prstGeom>
        </p:spPr>
      </p:pic>
      <p:pic>
        <p:nvPicPr>
          <p:cNvPr id="9" name="Afbeelding 8" descr="Afbeelding met Graphics, logo, Lettertype, grafische vormgeving&#10;&#10;Door AI gegenereerde inhoud is mogelijk onjuist.">
            <a:extLst>
              <a:ext uri="{FF2B5EF4-FFF2-40B4-BE49-F238E27FC236}">
                <a16:creationId xmlns:a16="http://schemas.microsoft.com/office/drawing/2014/main" id="{E77FCBDC-D3C7-97A6-90F2-32C3EFB69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223" y="616051"/>
            <a:ext cx="2041777" cy="1355292"/>
          </a:xfrm>
          <a:prstGeom prst="rect">
            <a:avLst/>
          </a:prstGeom>
        </p:spPr>
      </p:pic>
    </p:spTree>
    <p:extLst>
      <p:ext uri="{BB962C8B-B14F-4D97-AF65-F5344CB8AC3E}">
        <p14:creationId xmlns:p14="http://schemas.microsoft.com/office/powerpoint/2010/main" val="350353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3F2-F898-DEA3-A02B-13BA949ECEF6}"/>
              </a:ext>
            </a:extLst>
          </p:cNvPr>
          <p:cNvSpPr>
            <a:spLocks noGrp="1"/>
          </p:cNvSpPr>
          <p:nvPr>
            <p:ph type="title"/>
          </p:nvPr>
        </p:nvSpPr>
        <p:spPr/>
        <p:txBody>
          <a:bodyPr>
            <a:normAutofit/>
          </a:bodyPr>
          <a:lstStyle/>
          <a:p>
            <a:pPr algn="ctr"/>
            <a:r>
              <a:rPr lang="en-US"/>
              <a:t>Erasmus+ KA220 - </a:t>
            </a:r>
            <a:r>
              <a:rPr lang="nl-BE">
                <a:latin typeface="Helvetica" pitchFamily="2" charset="0"/>
              </a:rPr>
              <a:t>Cooperation partnerships</a:t>
            </a:r>
            <a:br>
              <a:rPr lang="nl-BE">
                <a:latin typeface="Helvetica" pitchFamily="2" charset="0"/>
              </a:rPr>
            </a:br>
            <a:r>
              <a:rPr lang="en-US"/>
              <a:t>Objectives</a:t>
            </a:r>
            <a:endParaRPr lang="en-GB" dirty="0"/>
          </a:p>
        </p:txBody>
      </p:sp>
      <p:sp>
        <p:nvSpPr>
          <p:cNvPr id="3" name="Content Placeholder 2">
            <a:extLst>
              <a:ext uri="{FF2B5EF4-FFF2-40B4-BE49-F238E27FC236}">
                <a16:creationId xmlns:a16="http://schemas.microsoft.com/office/drawing/2014/main" id="{C729245D-DA3F-7394-0467-31B6BD1C0657}"/>
              </a:ext>
            </a:extLst>
          </p:cNvPr>
          <p:cNvSpPr>
            <a:spLocks noGrp="1"/>
          </p:cNvSpPr>
          <p:nvPr>
            <p:ph idx="1"/>
          </p:nvPr>
        </p:nvSpPr>
        <p:spPr/>
        <p:txBody>
          <a:bodyPr>
            <a:normAutofit lnSpcReduction="10000"/>
          </a:bodyPr>
          <a:lstStyle/>
          <a:p>
            <a:r>
              <a:rPr lang="nl-BE" sz="2800" b="1">
                <a:effectLst/>
                <a:latin typeface="Calibri" panose="020F0502020204030204" pitchFamily="34" charset="0"/>
              </a:rPr>
              <a:t>Increasing</a:t>
            </a:r>
            <a:r>
              <a:rPr lang="nl-BE" sz="2400">
                <a:effectLst/>
                <a:latin typeface="Calibri" panose="020F0502020204030204" pitchFamily="34" charset="0"/>
              </a:rPr>
              <a:t> </a:t>
            </a:r>
            <a:r>
              <a:rPr lang="nl-BE" sz="2800" b="1">
                <a:effectLst/>
                <a:latin typeface="Calibri" panose="020F0502020204030204" pitchFamily="34" charset="0"/>
              </a:rPr>
              <a:t>quality</a:t>
            </a:r>
            <a:r>
              <a:rPr lang="nl-BE" sz="2400">
                <a:effectLst/>
                <a:latin typeface="Calibri" panose="020F0502020204030204" pitchFamily="34" charset="0"/>
              </a:rPr>
              <a:t> in the work, activities and practices of organisations and institutions involved, opening up to new actors, not naturally included within one sector; </a:t>
            </a:r>
          </a:p>
          <a:p>
            <a:r>
              <a:rPr lang="nl-BE" sz="2400">
                <a:effectLst/>
                <a:latin typeface="Calibri" panose="020F0502020204030204" pitchFamily="34" charset="0"/>
              </a:rPr>
              <a:t>Building capacity of organisations to work </a:t>
            </a:r>
            <a:r>
              <a:rPr lang="nl-BE" sz="2800" b="1">
                <a:effectLst/>
                <a:latin typeface="Calibri" panose="020F0502020204030204" pitchFamily="34" charset="0"/>
              </a:rPr>
              <a:t>transnationally</a:t>
            </a:r>
            <a:r>
              <a:rPr lang="nl-BE" sz="2400">
                <a:effectLst/>
                <a:latin typeface="Calibri" panose="020F0502020204030204" pitchFamily="34" charset="0"/>
              </a:rPr>
              <a:t> and across sectors; </a:t>
            </a:r>
          </a:p>
          <a:p>
            <a:r>
              <a:rPr lang="nl-BE" sz="2400">
                <a:effectLst/>
                <a:latin typeface="Calibri" panose="020F0502020204030204" pitchFamily="34" charset="0"/>
              </a:rPr>
              <a:t>Addressing </a:t>
            </a:r>
            <a:r>
              <a:rPr lang="nl-BE" sz="2800" b="1">
                <a:effectLst/>
                <a:latin typeface="Calibri" panose="020F0502020204030204" pitchFamily="34" charset="0"/>
              </a:rPr>
              <a:t>common needs and priorities</a:t>
            </a:r>
            <a:r>
              <a:rPr lang="nl-BE" sz="2400">
                <a:effectLst/>
                <a:latin typeface="Calibri" panose="020F0502020204030204" pitchFamily="34" charset="0"/>
              </a:rPr>
              <a:t> in the fields of education, training, youth and sport; </a:t>
            </a:r>
          </a:p>
          <a:p>
            <a:r>
              <a:rPr lang="nl-BE" sz="2400">
                <a:effectLst/>
                <a:latin typeface="Calibri" panose="020F0502020204030204" pitchFamily="34" charset="0"/>
              </a:rPr>
              <a:t>Enabling transformation and change (at individual, organisational or sectoral level), leading to </a:t>
            </a:r>
            <a:r>
              <a:rPr lang="nl-BE" sz="2800" b="1">
                <a:effectLst/>
                <a:latin typeface="Calibri" panose="020F0502020204030204" pitchFamily="34" charset="0"/>
              </a:rPr>
              <a:t>improvements and new approaches</a:t>
            </a:r>
            <a:r>
              <a:rPr lang="nl-BE" sz="2400">
                <a:effectLst/>
                <a:latin typeface="Calibri" panose="020F0502020204030204" pitchFamily="34" charset="0"/>
              </a:rPr>
              <a:t>, in proportion to the context of each organisation. </a:t>
            </a:r>
          </a:p>
          <a:p>
            <a:endParaRPr lang="en-GB" dirty="0"/>
          </a:p>
        </p:txBody>
      </p:sp>
      <p:pic>
        <p:nvPicPr>
          <p:cNvPr id="8" name="Afbeelding 7" descr="Afbeelding met Graphics, logo, Lettertype, grafische vormgeving&#10;&#10;Door AI gegenereerde inhoud is mogelijk onjuist.">
            <a:extLst>
              <a:ext uri="{FF2B5EF4-FFF2-40B4-BE49-F238E27FC236}">
                <a16:creationId xmlns:a16="http://schemas.microsoft.com/office/drawing/2014/main" id="{D4BB131C-591E-9306-EEB9-576E1134A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61432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60C72CA-E36E-44A3-B69C-BE9405C6A1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E6F50D26-2AE2-40D5-AA0F-827E47F89A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9" name="Rectangle 28">
            <a:extLst>
              <a:ext uri="{FF2B5EF4-FFF2-40B4-BE49-F238E27FC236}">
                <a16:creationId xmlns:a16="http://schemas.microsoft.com/office/drawing/2014/main" id="{EF7EC281-2ECA-4A08-B0F7-42750BF0C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31" name="Rectangle 30">
            <a:extLst>
              <a:ext uri="{FF2B5EF4-FFF2-40B4-BE49-F238E27FC236}">
                <a16:creationId xmlns:a16="http://schemas.microsoft.com/office/drawing/2014/main" id="{03043CC2-E060-443E-BBC4-197CCD7FE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454BC00-0C10-4B2D-89D5-6405C87B8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2538"/>
            <a:ext cx="5538554" cy="5925402"/>
          </a:xfrm>
          <a:prstGeom prst="rect">
            <a:avLst/>
          </a:prstGeom>
          <a:ln w="22225">
            <a:solidFill>
              <a:srgbClr val="FFF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Vragen silhouet">
            <a:extLst>
              <a:ext uri="{FF2B5EF4-FFF2-40B4-BE49-F238E27FC236}">
                <a16:creationId xmlns:a16="http://schemas.microsoft.com/office/drawing/2014/main" id="{D99F2630-9AB5-6521-E96B-4CBB4BA81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84004" y="807191"/>
            <a:ext cx="4798180" cy="5211232"/>
          </a:xfrm>
          <a:prstGeom prst="rect">
            <a:avLst/>
          </a:prstGeom>
        </p:spPr>
      </p:pic>
      <p:sp useBgFill="1">
        <p:nvSpPr>
          <p:cNvPr id="35" name="Rectangle 34">
            <a:extLst>
              <a:ext uri="{FF2B5EF4-FFF2-40B4-BE49-F238E27FC236}">
                <a16:creationId xmlns:a16="http://schemas.microsoft.com/office/drawing/2014/main" id="{FCD6BFF0-ABAD-4639-8BBC-4F900322F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021" y="453280"/>
            <a:ext cx="5538554" cy="5925402"/>
          </a:xfrm>
          <a:prstGeom prst="rect">
            <a:avLst/>
          </a:prstGeom>
          <a:ln w="22225">
            <a:solidFill>
              <a:srgbClr val="FFF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Graphics, logo, Lettertype, grafische vormgeving&#10;&#10;Door AI gegenereerde inhoud is mogelijk onjuist.">
            <a:extLst>
              <a:ext uri="{FF2B5EF4-FFF2-40B4-BE49-F238E27FC236}">
                <a16:creationId xmlns:a16="http://schemas.microsoft.com/office/drawing/2014/main" id="{AEC780EE-140C-896D-4B1C-01C11B95E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476" y="1680073"/>
            <a:ext cx="5211232" cy="3465469"/>
          </a:xfrm>
          <a:prstGeom prst="rect">
            <a:avLst/>
          </a:prstGeom>
        </p:spPr>
      </p:pic>
    </p:spTree>
    <p:extLst>
      <p:ext uri="{BB962C8B-B14F-4D97-AF65-F5344CB8AC3E}">
        <p14:creationId xmlns:p14="http://schemas.microsoft.com/office/powerpoint/2010/main" val="82964193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3F2-F898-DEA3-A02B-13BA949ECEF6}"/>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COMMON GOAL :</a:t>
            </a:r>
            <a:br>
              <a:rPr lang="fr-FR" sz="3600" b="1" dirty="0">
                <a:solidFill>
                  <a:srgbClr val="FF8D1A"/>
                </a:solidFill>
                <a:latin typeface="Marianne" panose="02000000000000000000" pitchFamily="50" charset="0"/>
              </a:rPr>
            </a:br>
            <a:r>
              <a:rPr lang="fr-FR" sz="3600" b="1" dirty="0">
                <a:solidFill>
                  <a:srgbClr val="FF8D1A"/>
                </a:solidFill>
                <a:latin typeface="Marianne" panose="02000000000000000000" pitchFamily="50" charset="0"/>
              </a:rPr>
              <a:t>	CREATING A DIGITAL APP</a:t>
            </a:r>
            <a:endParaRPr lang="en-GB" dirty="0">
              <a:solidFill>
                <a:srgbClr val="FF8D1A"/>
              </a:solidFill>
            </a:endParaRPr>
          </a:p>
        </p:txBody>
      </p:sp>
      <p:pic>
        <p:nvPicPr>
          <p:cNvPr id="6" name="Espace réservé du contenu 5" descr="Une image contenant dessin humoristique, capture d’écran, art&#10;&#10;Description générée automatiquement">
            <a:extLst>
              <a:ext uri="{FF2B5EF4-FFF2-40B4-BE49-F238E27FC236}">
                <a16:creationId xmlns:a16="http://schemas.microsoft.com/office/drawing/2014/main" id="{B1EDF26A-8F8F-D84F-6222-607ADD9F14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923" y="5085937"/>
            <a:ext cx="3377292" cy="1705452"/>
          </a:xfrm>
        </p:spPr>
      </p:pic>
      <p:sp>
        <p:nvSpPr>
          <p:cNvPr id="7" name="ZoneTexte 6">
            <a:extLst>
              <a:ext uri="{FF2B5EF4-FFF2-40B4-BE49-F238E27FC236}">
                <a16:creationId xmlns:a16="http://schemas.microsoft.com/office/drawing/2014/main" id="{406A4BCC-4A7F-41EA-2CF2-B2F2BBE7CDEB}"/>
              </a:ext>
            </a:extLst>
          </p:cNvPr>
          <p:cNvSpPr txBox="1"/>
          <p:nvPr/>
        </p:nvSpPr>
        <p:spPr>
          <a:xfrm>
            <a:off x="3545840" y="2791932"/>
            <a:ext cx="8646160" cy="2062103"/>
          </a:xfrm>
          <a:prstGeom prst="rect">
            <a:avLst/>
          </a:prstGeom>
          <a:noFill/>
        </p:spPr>
        <p:txBody>
          <a:bodyPr wrap="square" rtlCol="0">
            <a:spAutoFit/>
          </a:bodyPr>
          <a:lstStyle/>
          <a:p>
            <a:r>
              <a:rPr lang="fr-FR" sz="2000" b="1" dirty="0">
                <a:solidFill>
                  <a:srgbClr val="FF8D1A"/>
                </a:solidFill>
              </a:rPr>
              <a:t>On the model of the </a:t>
            </a:r>
            <a:r>
              <a:rPr lang="fr-FR" sz="2000" b="1" dirty="0" err="1">
                <a:solidFill>
                  <a:srgbClr val="FF8D1A"/>
                </a:solidFill>
              </a:rPr>
              <a:t>European</a:t>
            </a:r>
            <a:r>
              <a:rPr lang="fr-FR" sz="2000" b="1" dirty="0">
                <a:solidFill>
                  <a:srgbClr val="FF8D1A"/>
                </a:solidFill>
              </a:rPr>
              <a:t> Commission </a:t>
            </a:r>
            <a:r>
              <a:rPr lang="fr-FR" sz="2000" b="1" dirty="0" err="1">
                <a:solidFill>
                  <a:srgbClr val="FF8D1A"/>
                </a:solidFill>
              </a:rPr>
              <a:t>tool</a:t>
            </a:r>
            <a:r>
              <a:rPr lang="fr-FR" sz="2000" b="1" dirty="0">
                <a:solidFill>
                  <a:srgbClr val="FF8D1A"/>
                </a:solidFill>
              </a:rPr>
              <a:t> « SELFIE »</a:t>
            </a:r>
          </a:p>
          <a:p>
            <a:endParaRPr lang="fr-FR" dirty="0"/>
          </a:p>
          <a:p>
            <a:pPr marL="285750" indent="-285750">
              <a:buFont typeface="Arial" panose="020B0604020202020204" pitchFamily="34" charset="0"/>
              <a:buChar char="•"/>
            </a:pPr>
            <a:r>
              <a:rPr lang="fr-FR" dirty="0" err="1"/>
              <a:t>Transforming</a:t>
            </a:r>
            <a:r>
              <a:rPr lang="fr-FR" dirty="0"/>
              <a:t> TESSIE </a:t>
            </a:r>
            <a:r>
              <a:rPr lang="fr-FR" dirty="0" err="1"/>
              <a:t>into</a:t>
            </a:r>
            <a:r>
              <a:rPr lang="fr-FR" dirty="0"/>
              <a:t> a « TESSIE-</a:t>
            </a:r>
            <a:r>
              <a:rPr lang="fr-FR" dirty="0" err="1"/>
              <a:t>meter</a:t>
            </a:r>
            <a:r>
              <a:rPr lang="fr-FR" dirty="0"/>
              <a:t>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Giving</a:t>
            </a:r>
            <a:r>
              <a:rPr lang="fr-FR" dirty="0"/>
              <a:t> datas to the </a:t>
            </a:r>
            <a:r>
              <a:rPr lang="fr-FR" dirty="0" err="1"/>
              <a:t>schools</a:t>
            </a:r>
            <a:r>
              <a:rPr lang="fr-FR" dirty="0"/>
              <a:t> for self </a:t>
            </a:r>
            <a:r>
              <a:rPr lang="fr-FR" dirty="0" err="1"/>
              <a:t>evaluation</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Identifying</a:t>
            </a:r>
            <a:r>
              <a:rPr lang="fr-FR" dirty="0"/>
              <a:t> areas of </a:t>
            </a:r>
            <a:r>
              <a:rPr lang="fr-FR" dirty="0" err="1"/>
              <a:t>improvement</a:t>
            </a:r>
            <a:r>
              <a:rPr lang="fr-FR" dirty="0"/>
              <a:t> and guidance</a:t>
            </a:r>
          </a:p>
        </p:txBody>
      </p:sp>
      <p:pic>
        <p:nvPicPr>
          <p:cNvPr id="1026" name="Picture 2">
            <a:extLst>
              <a:ext uri="{FF2B5EF4-FFF2-40B4-BE49-F238E27FC236}">
                <a16:creationId xmlns:a16="http://schemas.microsoft.com/office/drawing/2014/main" id="{9837CA1D-892D-9568-BEB1-1B2988E7C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91" t="9664" r="17219" b="11449"/>
          <a:stretch/>
        </p:blipFill>
        <p:spPr bwMode="auto">
          <a:xfrm>
            <a:off x="195278" y="2128268"/>
            <a:ext cx="2832402" cy="4612338"/>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6EE2870B-930D-E794-8155-130A187B6D03}"/>
              </a:ext>
            </a:extLst>
          </p:cNvPr>
          <p:cNvSpPr txBox="1"/>
          <p:nvPr/>
        </p:nvSpPr>
        <p:spPr>
          <a:xfrm>
            <a:off x="7579360" y="6398874"/>
            <a:ext cx="6096000" cy="369332"/>
          </a:xfrm>
          <a:prstGeom prst="rect">
            <a:avLst/>
          </a:prstGeom>
          <a:noFill/>
        </p:spPr>
        <p:txBody>
          <a:bodyPr wrap="square">
            <a:spAutoFit/>
          </a:bodyPr>
          <a:lstStyle/>
          <a:p>
            <a:r>
              <a:rPr lang="fr-FR" dirty="0"/>
              <a:t>https://education.ec.europa.eu/fr/selfie</a:t>
            </a:r>
          </a:p>
        </p:txBody>
      </p:sp>
      <p:pic>
        <p:nvPicPr>
          <p:cNvPr id="3" name="Afbeelding 2" descr="Afbeelding met Graphics, logo, Lettertype, grafische vormgeving&#10;&#10;Door AI gegenereerde inhoud is mogelijk onjuist.">
            <a:extLst>
              <a:ext uri="{FF2B5EF4-FFF2-40B4-BE49-F238E27FC236}">
                <a16:creationId xmlns:a16="http://schemas.microsoft.com/office/drawing/2014/main" id="{08CFA909-5552-4974-98DC-AD526EBD9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54713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 name="Picture 22">
            <a:extLst>
              <a:ext uri="{FF2B5EF4-FFF2-40B4-BE49-F238E27FC236}">
                <a16:creationId xmlns:a16="http://schemas.microsoft.com/office/drawing/2014/main" id="{0942FCB7-D1B7-4F20-8B70-9735A08EB9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4">
            <a:extLst>
              <a:ext uri="{FF2B5EF4-FFF2-40B4-BE49-F238E27FC236}">
                <a16:creationId xmlns:a16="http://schemas.microsoft.com/office/drawing/2014/main" id="{6E82EE6F-2374-4443-8A3F-F342A1FEE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2" name="Picture 26">
            <a:extLst>
              <a:ext uri="{FF2B5EF4-FFF2-40B4-BE49-F238E27FC236}">
                <a16:creationId xmlns:a16="http://schemas.microsoft.com/office/drawing/2014/main" id="{978818C7-5520-4AA4-B8C8-1E29137E3A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4" name="Rectangle 23">
            <a:extLst>
              <a:ext uri="{FF2B5EF4-FFF2-40B4-BE49-F238E27FC236}">
                <a16:creationId xmlns:a16="http://schemas.microsoft.com/office/drawing/2014/main" id="{EE2923D5-2453-48AE-84D0-4F20C2817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6" name="Rectangle 25">
            <a:extLst>
              <a:ext uri="{FF2B5EF4-FFF2-40B4-BE49-F238E27FC236}">
                <a16:creationId xmlns:a16="http://schemas.microsoft.com/office/drawing/2014/main" id="{87B2F32A-3C1B-4881-BDC9-094804BD2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nvGrpSpPr>
          <p:cNvPr id="28" name="Group 32">
            <a:extLst>
              <a:ext uri="{FF2B5EF4-FFF2-40B4-BE49-F238E27FC236}">
                <a16:creationId xmlns:a16="http://schemas.microsoft.com/office/drawing/2014/main" id="{DFD11DE9-7364-4B98-B9D0-44004D2151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4" name="Rectangle 33">
              <a:extLst>
                <a:ext uri="{FF2B5EF4-FFF2-40B4-BE49-F238E27FC236}">
                  <a16:creationId xmlns:a16="http://schemas.microsoft.com/office/drawing/2014/main" id="{48A8AF13-5291-4938-9723-DF6270E68B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4">
              <a:extLst>
                <a:ext uri="{FF2B5EF4-FFF2-40B4-BE49-F238E27FC236}">
                  <a16:creationId xmlns:a16="http://schemas.microsoft.com/office/drawing/2014/main" id="{887E58F6-0091-412A-B4CE-59B6F0BB3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8" name="Image 17">
            <a:extLst>
              <a:ext uri="{FF2B5EF4-FFF2-40B4-BE49-F238E27FC236}">
                <a16:creationId xmlns:a16="http://schemas.microsoft.com/office/drawing/2014/main" id="{E7C36083-83D2-25CC-06EF-A05D3C34AD1B}"/>
              </a:ext>
            </a:extLst>
          </p:cNvPr>
          <p:cNvPicPr>
            <a:picLocks noChangeAspect="1"/>
          </p:cNvPicPr>
          <p:nvPr/>
        </p:nvPicPr>
        <p:blipFill rotWithShape="1">
          <a:blip r:embed="rId6">
            <a:duotone>
              <a:schemeClr val="bg2">
                <a:shade val="45000"/>
                <a:satMod val="135000"/>
              </a:schemeClr>
              <a:prstClr val="white"/>
            </a:duotone>
            <a:alphaModFix amt="41000"/>
          </a:blip>
          <a:srcRect l="33102" r="41923"/>
          <a:stretch/>
        </p:blipFill>
        <p:spPr>
          <a:xfrm>
            <a:off x="20" y="-4"/>
            <a:ext cx="3044932" cy="6858001"/>
          </a:xfrm>
          <a:prstGeom prst="rect">
            <a:avLst/>
          </a:prstGeom>
        </p:spPr>
      </p:pic>
      <p:pic>
        <p:nvPicPr>
          <p:cNvPr id="13" name="Picture 14" descr="A picture containing wheel, gear&#10;&#10;Description automatically generated">
            <a:extLst>
              <a:ext uri="{FF2B5EF4-FFF2-40B4-BE49-F238E27FC236}">
                <a16:creationId xmlns:a16="http://schemas.microsoft.com/office/drawing/2014/main" id="{9292E601-E3CB-9147-6511-75930E5C7E27}"/>
              </a:ext>
            </a:extLst>
          </p:cNvPr>
          <p:cNvPicPr/>
          <p:nvPr/>
        </p:nvPicPr>
        <p:blipFill rotWithShape="1">
          <a:blip r:embed="rId7">
            <a:duotone>
              <a:prstClr val="black"/>
              <a:schemeClr val="tx2">
                <a:tint val="45000"/>
                <a:satMod val="400000"/>
              </a:schemeClr>
            </a:duotone>
            <a:alphaModFix amt="85000"/>
            <a:extLst>
              <a:ext uri="{28A0092B-C50C-407E-A947-70E740481C1C}">
                <a14:useLocalDpi xmlns:a14="http://schemas.microsoft.com/office/drawing/2010/main" val="0"/>
              </a:ext>
            </a:extLst>
          </a:blip>
          <a:srcRect l="32460" r="23140"/>
          <a:stretch/>
        </p:blipFill>
        <p:spPr bwMode="auto">
          <a:xfrm>
            <a:off x="3047872" y="10"/>
            <a:ext cx="3044952" cy="6857991"/>
          </a:xfrm>
          <a:prstGeom prst="rect">
            <a:avLst/>
          </a:prstGeom>
          <a:noFill/>
        </p:spPr>
      </p:pic>
      <p:pic>
        <p:nvPicPr>
          <p:cNvPr id="14" name="Picture 2">
            <a:extLst>
              <a:ext uri="{FF2B5EF4-FFF2-40B4-BE49-F238E27FC236}">
                <a16:creationId xmlns:a16="http://schemas.microsoft.com/office/drawing/2014/main" id="{8C5B70C5-1707-36E3-3A35-34EBE5981707}"/>
              </a:ext>
            </a:extLst>
          </p:cNvPr>
          <p:cNvPicPr>
            <a:picLocks noChangeAspect="1" noChangeArrowheads="1"/>
          </p:cNvPicPr>
          <p:nvPr/>
        </p:nvPicPr>
        <p:blipFill rotWithShape="1">
          <a:blip r:embed="rId8">
            <a:duotone>
              <a:schemeClr val="bg2">
                <a:shade val="45000"/>
                <a:satMod val="135000"/>
              </a:schemeClr>
              <a:prstClr val="white"/>
            </a:duotone>
            <a:alphaModFix amt="85000"/>
            <a:extLst>
              <a:ext uri="{28A0092B-C50C-407E-A947-70E740481C1C}">
                <a14:useLocalDpi xmlns:a14="http://schemas.microsoft.com/office/drawing/2010/main" val="0"/>
              </a:ext>
            </a:extLst>
          </a:blip>
          <a:srcRect l="27260" r="28216"/>
          <a:stretch/>
        </p:blipFill>
        <p:spPr bwMode="auto">
          <a:xfrm>
            <a:off x="6087291" y="-5"/>
            <a:ext cx="3053404" cy="68580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a:extLst>
              <a:ext uri="{FF2B5EF4-FFF2-40B4-BE49-F238E27FC236}">
                <a16:creationId xmlns:a16="http://schemas.microsoft.com/office/drawing/2014/main" id="{3C94AB5A-D8BB-4D64-BE01-409150D55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 name="Title 1">
            <a:extLst>
              <a:ext uri="{FF2B5EF4-FFF2-40B4-BE49-F238E27FC236}">
                <a16:creationId xmlns:a16="http://schemas.microsoft.com/office/drawing/2014/main" id="{D336AA30-536A-5F31-88FC-DC217DBF8A57}"/>
              </a:ext>
            </a:extLst>
          </p:cNvPr>
          <p:cNvSpPr>
            <a:spLocks noGrp="1"/>
          </p:cNvSpPr>
          <p:nvPr>
            <p:ph type="title"/>
          </p:nvPr>
        </p:nvSpPr>
        <p:spPr>
          <a:xfrm>
            <a:off x="680322" y="4494107"/>
            <a:ext cx="8133478" cy="940240"/>
          </a:xfrm>
        </p:spPr>
        <p:txBody>
          <a:bodyPr vert="horz" lIns="91440" tIns="45720" rIns="91440" bIns="45720" rtlCol="0" anchor="b">
            <a:normAutofit/>
          </a:bodyPr>
          <a:lstStyle/>
          <a:p>
            <a:pPr algn="r"/>
            <a:r>
              <a:rPr lang="en-US" sz="4400" b="1" dirty="0">
                <a:solidFill>
                  <a:srgbClr val="FF8D1A"/>
                </a:solidFill>
              </a:rPr>
              <a:t>/	ADAPTATING 	« TESSIE »</a:t>
            </a:r>
            <a:endParaRPr lang="en-US" sz="4400" dirty="0">
              <a:solidFill>
                <a:srgbClr val="FF8D1A"/>
              </a:solidFill>
            </a:endParaRPr>
          </a:p>
        </p:txBody>
      </p:sp>
      <p:pic>
        <p:nvPicPr>
          <p:cNvPr id="15" name="Picture 17">
            <a:extLst>
              <a:ext uri="{FF2B5EF4-FFF2-40B4-BE49-F238E27FC236}">
                <a16:creationId xmlns:a16="http://schemas.microsoft.com/office/drawing/2014/main" id="{6618ADE2-811D-9CB8-1206-004B1771321C}"/>
              </a:ext>
            </a:extLst>
          </p:cNvPr>
          <p:cNvPicPr/>
          <p:nvPr/>
        </p:nvPicPr>
        <p:blipFill rotWithShape="1">
          <a:blip r:embed="rId9" cstate="print">
            <a:alphaModFix amt="85000"/>
            <a:grayscl/>
            <a:extLst>
              <a:ext uri="{28A0092B-C50C-407E-A947-70E740481C1C}">
                <a14:useLocalDpi xmlns:a14="http://schemas.microsoft.com/office/drawing/2010/main" val="0"/>
              </a:ext>
            </a:extLst>
          </a:blip>
          <a:srcRect l="27772" r="27446"/>
          <a:stretch/>
        </p:blipFill>
        <p:spPr bwMode="auto">
          <a:xfrm>
            <a:off x="9140696" y="-9"/>
            <a:ext cx="3048129" cy="6858005"/>
          </a:xfrm>
          <a:prstGeom prst="rect">
            <a:avLst/>
          </a:prstGeom>
          <a:noFill/>
        </p:spPr>
      </p:pic>
      <p:sp>
        <p:nvSpPr>
          <p:cNvPr id="36" name="Rectangle 35">
            <a:extLst>
              <a:ext uri="{FF2B5EF4-FFF2-40B4-BE49-F238E27FC236}">
                <a16:creationId xmlns:a16="http://schemas.microsoft.com/office/drawing/2014/main" id="{935394BE-0598-440B-9C87-7ADF7409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8" name="Rectangle 37">
            <a:extLst>
              <a:ext uri="{FF2B5EF4-FFF2-40B4-BE49-F238E27FC236}">
                <a16:creationId xmlns:a16="http://schemas.microsoft.com/office/drawing/2014/main" id="{258CF1FF-8031-4F9E-A4B0-A779FC6EC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EF589E7-0173-439C-A814-173AA7B69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31F24F96-CE31-2561-C0E2-259CB59F3C94}"/>
              </a:ext>
            </a:extLst>
          </p:cNvPr>
          <p:cNvSpPr txBox="1"/>
          <p:nvPr/>
        </p:nvSpPr>
        <p:spPr>
          <a:xfrm>
            <a:off x="9284325" y="4470311"/>
            <a:ext cx="2635080" cy="1477328"/>
          </a:xfrm>
          <a:prstGeom prst="rect">
            <a:avLst/>
          </a:prstGeom>
          <a:noFill/>
        </p:spPr>
        <p:txBody>
          <a:bodyPr wrap="none" rtlCol="0">
            <a:spAutoFit/>
          </a:bodyPr>
          <a:lstStyle/>
          <a:p>
            <a:r>
              <a:rPr lang="fr-FR" b="1" dirty="0">
                <a:solidFill>
                  <a:schemeClr val="bg1"/>
                </a:solidFill>
              </a:rPr>
              <a:t>USER FRIENDLY</a:t>
            </a:r>
          </a:p>
          <a:p>
            <a:endParaRPr lang="fr-FR" b="1" dirty="0">
              <a:solidFill>
                <a:schemeClr val="bg1"/>
              </a:solidFill>
            </a:endParaRPr>
          </a:p>
          <a:p>
            <a:r>
              <a:rPr lang="fr-FR" b="1" dirty="0">
                <a:solidFill>
                  <a:schemeClr val="bg1"/>
                </a:solidFill>
              </a:rPr>
              <a:t>LANGUAGE ISSUES</a:t>
            </a:r>
          </a:p>
          <a:p>
            <a:endParaRPr lang="fr-FR" b="1" dirty="0">
              <a:solidFill>
                <a:schemeClr val="bg1"/>
              </a:solidFill>
            </a:endParaRPr>
          </a:p>
          <a:p>
            <a:r>
              <a:rPr lang="fr-FR" b="1" dirty="0">
                <a:solidFill>
                  <a:schemeClr val="bg1"/>
                </a:solidFill>
              </a:rPr>
              <a:t>USEFUL FOR SCHOOLS </a:t>
            </a:r>
          </a:p>
        </p:txBody>
      </p:sp>
    </p:spTree>
    <p:extLst>
      <p:ext uri="{BB962C8B-B14F-4D97-AF65-F5344CB8AC3E}">
        <p14:creationId xmlns:p14="http://schemas.microsoft.com/office/powerpoint/2010/main" val="22068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84CC5-E446-AD9D-40AA-CBA8711D53BB}"/>
              </a:ext>
            </a:extLst>
          </p:cNvPr>
          <p:cNvSpPr>
            <a:spLocks noGrp="1"/>
          </p:cNvSpPr>
          <p:nvPr>
            <p:ph type="title"/>
          </p:nvPr>
        </p:nvSpPr>
        <p:spPr>
          <a:xfrm>
            <a:off x="680321" y="753228"/>
            <a:ext cx="9613861" cy="1080938"/>
          </a:xfrm>
        </p:spPr>
        <p:txBody>
          <a:bodyPr>
            <a:normAutofit/>
          </a:bodyPr>
          <a:lstStyle/>
          <a:p>
            <a:r>
              <a:rPr lang="fr-FR" dirty="0">
                <a:solidFill>
                  <a:srgbClr val="FF8D1A"/>
                </a:solidFill>
              </a:rPr>
              <a:t>A long time </a:t>
            </a:r>
            <a:br>
              <a:rPr lang="fr-FR" dirty="0">
                <a:solidFill>
                  <a:srgbClr val="FF8D1A"/>
                </a:solidFill>
              </a:rPr>
            </a:br>
            <a:r>
              <a:rPr lang="fr-FR" dirty="0">
                <a:solidFill>
                  <a:srgbClr val="FF8D1A"/>
                </a:solidFill>
              </a:rPr>
              <a:t>process</a:t>
            </a:r>
          </a:p>
        </p:txBody>
      </p:sp>
      <p:sp>
        <p:nvSpPr>
          <p:cNvPr id="6" name="Triangle isocèle 5">
            <a:extLst>
              <a:ext uri="{FF2B5EF4-FFF2-40B4-BE49-F238E27FC236}">
                <a16:creationId xmlns:a16="http://schemas.microsoft.com/office/drawing/2014/main" id="{A03CF69C-853A-BB59-E576-FAD797FDF6CE}"/>
              </a:ext>
            </a:extLst>
          </p:cNvPr>
          <p:cNvSpPr/>
          <p:nvPr/>
        </p:nvSpPr>
        <p:spPr>
          <a:xfrm rot="10800000">
            <a:off x="10605441" y="4195516"/>
            <a:ext cx="465130" cy="430931"/>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habits, chaussures, capture d’écran, personne&#10;&#10;Description générée automatiquement">
            <a:extLst>
              <a:ext uri="{FF2B5EF4-FFF2-40B4-BE49-F238E27FC236}">
                <a16:creationId xmlns:a16="http://schemas.microsoft.com/office/drawing/2014/main" id="{837186A8-539A-CECC-C253-8961F5C99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5" y="1610620"/>
            <a:ext cx="3844805" cy="2445752"/>
          </a:xfrm>
          <a:prstGeom prst="rect">
            <a:avLst/>
          </a:prstGeom>
        </p:spPr>
      </p:pic>
      <p:pic>
        <p:nvPicPr>
          <p:cNvPr id="10" name="Espace réservé du contenu 15" descr="Une image contenant texte, capture d’écran, nombre, Police&#10;&#10;Description générée automatiquement">
            <a:extLst>
              <a:ext uri="{FF2B5EF4-FFF2-40B4-BE49-F238E27FC236}">
                <a16:creationId xmlns:a16="http://schemas.microsoft.com/office/drawing/2014/main" id="{4AD0F714-5728-446E-9EA0-F6348A21F24E}"/>
              </a:ext>
            </a:extLst>
          </p:cNvPr>
          <p:cNvPicPr>
            <a:picLocks noGrp="1" noChangeAspect="1"/>
          </p:cNvPicPr>
          <p:nvPr>
            <p:ph idx="1"/>
          </p:nvPr>
        </p:nvPicPr>
        <p:blipFill rotWithShape="1">
          <a:blip r:embed="rId3"/>
          <a:srcRect l="5040" t="16512" r="4883" b="6788"/>
          <a:stretch/>
        </p:blipFill>
        <p:spPr>
          <a:xfrm>
            <a:off x="3238572" y="363416"/>
            <a:ext cx="8727572" cy="5573558"/>
          </a:xfrm>
        </p:spPr>
      </p:pic>
    </p:spTree>
    <p:extLst>
      <p:ext uri="{BB962C8B-B14F-4D97-AF65-F5344CB8AC3E}">
        <p14:creationId xmlns:p14="http://schemas.microsoft.com/office/powerpoint/2010/main" val="118787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8870E-66E2-EE5B-16C2-90E779E2A2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90C608-C4EF-D6AE-A8C0-3F970807467B}"/>
              </a:ext>
            </a:extLst>
          </p:cNvPr>
          <p:cNvSpPr>
            <a:spLocks noGrp="1"/>
          </p:cNvSpPr>
          <p:nvPr>
            <p:ph type="title"/>
          </p:nvPr>
        </p:nvSpPr>
        <p:spPr>
          <a:xfrm>
            <a:off x="680321" y="753228"/>
            <a:ext cx="9613861" cy="1080938"/>
          </a:xfrm>
        </p:spPr>
        <p:txBody>
          <a:bodyPr>
            <a:normAutofit/>
          </a:bodyPr>
          <a:lstStyle/>
          <a:p>
            <a:r>
              <a:rPr lang="fr-FR" dirty="0">
                <a:solidFill>
                  <a:srgbClr val="FF8D1A"/>
                </a:solidFill>
              </a:rPr>
              <a:t>2025: … finish line !</a:t>
            </a:r>
          </a:p>
        </p:txBody>
      </p:sp>
      <p:pic>
        <p:nvPicPr>
          <p:cNvPr id="7" name="Image 6">
            <a:extLst>
              <a:ext uri="{FF2B5EF4-FFF2-40B4-BE49-F238E27FC236}">
                <a16:creationId xmlns:a16="http://schemas.microsoft.com/office/drawing/2014/main" id="{8A5FC62B-4581-322E-945F-6D0595F65CF7}"/>
              </a:ext>
            </a:extLst>
          </p:cNvPr>
          <p:cNvPicPr>
            <a:picLocks noChangeAspect="1"/>
          </p:cNvPicPr>
          <p:nvPr/>
        </p:nvPicPr>
        <p:blipFill>
          <a:blip r:embed="rId2"/>
          <a:srcRect l="6750" t="32444" r="29583" b="14666"/>
          <a:stretch/>
        </p:blipFill>
        <p:spPr>
          <a:xfrm>
            <a:off x="2019339" y="2240551"/>
            <a:ext cx="9613861" cy="4492340"/>
          </a:xfrm>
          <a:prstGeom prst="rect">
            <a:avLst/>
          </a:prstGeom>
        </p:spPr>
      </p:pic>
      <p:sp>
        <p:nvSpPr>
          <p:cNvPr id="6" name="Triangle isocèle 5">
            <a:extLst>
              <a:ext uri="{FF2B5EF4-FFF2-40B4-BE49-F238E27FC236}">
                <a16:creationId xmlns:a16="http://schemas.microsoft.com/office/drawing/2014/main" id="{E846CE07-6FA1-A99B-77CD-0E2EFB09DB96}"/>
              </a:ext>
            </a:extLst>
          </p:cNvPr>
          <p:cNvSpPr/>
          <p:nvPr/>
        </p:nvSpPr>
        <p:spPr>
          <a:xfrm rot="10800000">
            <a:off x="6265643" y="1931540"/>
            <a:ext cx="465130" cy="430931"/>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Afbeelding 2" descr="Afbeelding met Graphics, logo, Lettertype, grafische vormgeving&#10;&#10;Door AI gegenereerde inhoud is mogelijk onjuist.">
            <a:extLst>
              <a:ext uri="{FF2B5EF4-FFF2-40B4-BE49-F238E27FC236}">
                <a16:creationId xmlns:a16="http://schemas.microsoft.com/office/drawing/2014/main" id="{365CAB14-E02F-F645-21AC-A465C6D6F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47147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60699F-2D08-52E9-B4F7-67A8428EECF0}"/>
              </a:ext>
            </a:extLst>
          </p:cNvPr>
          <p:cNvSpPr/>
          <p:nvPr/>
        </p:nvSpPr>
        <p:spPr>
          <a:xfrm>
            <a:off x="0" y="1990396"/>
            <a:ext cx="12192000" cy="4864695"/>
          </a:xfrm>
          <a:prstGeom prst="rect">
            <a:avLst/>
          </a:prstGeom>
          <a:solidFill>
            <a:srgbClr val="FE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DC33A3F2-F898-DEA3-A02B-13BA949ECEF6}"/>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DISCOVERING OUR APPLICATION</a:t>
            </a:r>
            <a:endParaRPr lang="en-GB" dirty="0">
              <a:solidFill>
                <a:srgbClr val="FF8D1A"/>
              </a:solidFill>
            </a:endParaRPr>
          </a:p>
        </p:txBody>
      </p:sp>
      <p:pic>
        <p:nvPicPr>
          <p:cNvPr id="6" name="Afbeelding 2" descr="Afbeelding met Graphics, logo, Lettertype, grafische vormgeving&#10;&#10;Door AI gegenereerde inhoud is mogelijk onjuist.">
            <a:extLst>
              <a:ext uri="{FF2B5EF4-FFF2-40B4-BE49-F238E27FC236}">
                <a16:creationId xmlns:a16="http://schemas.microsoft.com/office/drawing/2014/main" id="{74CF9DA6-C4DC-B194-6CDB-42F149756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pic>
        <p:nvPicPr>
          <p:cNvPr id="8" name="Image 7">
            <a:extLst>
              <a:ext uri="{FF2B5EF4-FFF2-40B4-BE49-F238E27FC236}">
                <a16:creationId xmlns:a16="http://schemas.microsoft.com/office/drawing/2014/main" id="{8D7D2243-8C67-F4A2-AA7C-9247405C2484}"/>
              </a:ext>
            </a:extLst>
          </p:cNvPr>
          <p:cNvPicPr>
            <a:picLocks noChangeAspect="1"/>
          </p:cNvPicPr>
          <p:nvPr/>
        </p:nvPicPr>
        <p:blipFill>
          <a:blip r:embed="rId3"/>
          <a:srcRect l="2410" t="18572" r="1786" b="8905"/>
          <a:stretch/>
        </p:blipFill>
        <p:spPr>
          <a:xfrm>
            <a:off x="383721" y="2003466"/>
            <a:ext cx="11424557" cy="4851626"/>
          </a:xfrm>
          <a:prstGeom prst="rect">
            <a:avLst/>
          </a:prstGeom>
        </p:spPr>
      </p:pic>
    </p:spTree>
    <p:extLst>
      <p:ext uri="{BB962C8B-B14F-4D97-AF65-F5344CB8AC3E}">
        <p14:creationId xmlns:p14="http://schemas.microsoft.com/office/powerpoint/2010/main" val="275015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9DAFF-1CA0-2C1E-185E-9507348B43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86136B3-00DB-7C03-C1AF-5798E90CAF4B}"/>
              </a:ext>
            </a:extLst>
          </p:cNvPr>
          <p:cNvSpPr/>
          <p:nvPr/>
        </p:nvSpPr>
        <p:spPr>
          <a:xfrm>
            <a:off x="0" y="1990396"/>
            <a:ext cx="12192000" cy="4864695"/>
          </a:xfrm>
          <a:prstGeom prst="rect">
            <a:avLst/>
          </a:prstGeom>
          <a:solidFill>
            <a:srgbClr val="FE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F63FF801-DD95-517C-3B41-F90F7481DAAD}"/>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DISCOVERING OUR APPLICATION</a:t>
            </a:r>
            <a:endParaRPr lang="en-GB" dirty="0">
              <a:solidFill>
                <a:srgbClr val="FF8D1A"/>
              </a:solidFill>
            </a:endParaRPr>
          </a:p>
        </p:txBody>
      </p:sp>
      <p:pic>
        <p:nvPicPr>
          <p:cNvPr id="6" name="Afbeelding 2" descr="Afbeelding met Graphics, logo, Lettertype, grafische vormgeving&#10;&#10;Door AI gegenereerde inhoud is mogelijk onjuist.">
            <a:extLst>
              <a:ext uri="{FF2B5EF4-FFF2-40B4-BE49-F238E27FC236}">
                <a16:creationId xmlns:a16="http://schemas.microsoft.com/office/drawing/2014/main" id="{59E22ADD-631E-DCD9-6024-9A12C3851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pic>
        <p:nvPicPr>
          <p:cNvPr id="4" name="Image 3">
            <a:extLst>
              <a:ext uri="{FF2B5EF4-FFF2-40B4-BE49-F238E27FC236}">
                <a16:creationId xmlns:a16="http://schemas.microsoft.com/office/drawing/2014/main" id="{1323B960-8AE6-B938-B542-481F5F28DCF9}"/>
              </a:ext>
            </a:extLst>
          </p:cNvPr>
          <p:cNvPicPr>
            <a:picLocks noChangeAspect="1"/>
          </p:cNvPicPr>
          <p:nvPr/>
        </p:nvPicPr>
        <p:blipFill>
          <a:blip r:embed="rId3"/>
          <a:srcRect l="2250" t="17926" b="17333"/>
          <a:stretch/>
        </p:blipFill>
        <p:spPr>
          <a:xfrm>
            <a:off x="137160" y="2061516"/>
            <a:ext cx="11917680" cy="4439920"/>
          </a:xfrm>
          <a:prstGeom prst="rect">
            <a:avLst/>
          </a:prstGeom>
        </p:spPr>
      </p:pic>
    </p:spTree>
    <p:extLst>
      <p:ext uri="{BB962C8B-B14F-4D97-AF65-F5344CB8AC3E}">
        <p14:creationId xmlns:p14="http://schemas.microsoft.com/office/powerpoint/2010/main" val="380461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A7714-BD4D-002D-CED1-68656FF5092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B260EC8-3990-EC7C-444B-641511C3DB36}"/>
              </a:ext>
            </a:extLst>
          </p:cNvPr>
          <p:cNvSpPr/>
          <p:nvPr/>
        </p:nvSpPr>
        <p:spPr>
          <a:xfrm>
            <a:off x="0" y="1990396"/>
            <a:ext cx="12192000" cy="4864695"/>
          </a:xfrm>
          <a:prstGeom prst="rect">
            <a:avLst/>
          </a:prstGeom>
          <a:solidFill>
            <a:srgbClr val="FE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506B8B8-EF7F-4FA2-6DE6-981CA921C0D5}"/>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DISCOVERING OUR APPLICATION</a:t>
            </a:r>
            <a:endParaRPr lang="en-GB" dirty="0">
              <a:solidFill>
                <a:srgbClr val="FF8D1A"/>
              </a:solidFill>
            </a:endParaRPr>
          </a:p>
        </p:txBody>
      </p:sp>
      <p:pic>
        <p:nvPicPr>
          <p:cNvPr id="6" name="Afbeelding 2" descr="Afbeelding met Graphics, logo, Lettertype, grafische vormgeving&#10;&#10;Door AI gegenereerde inhoud is mogelijk onjuist.">
            <a:extLst>
              <a:ext uri="{FF2B5EF4-FFF2-40B4-BE49-F238E27FC236}">
                <a16:creationId xmlns:a16="http://schemas.microsoft.com/office/drawing/2014/main" id="{34CC7DF4-1C87-99D6-5AE9-622A875BC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pic>
        <p:nvPicPr>
          <p:cNvPr id="5" name="Image 4">
            <a:extLst>
              <a:ext uri="{FF2B5EF4-FFF2-40B4-BE49-F238E27FC236}">
                <a16:creationId xmlns:a16="http://schemas.microsoft.com/office/drawing/2014/main" id="{04B423AB-A078-9935-7169-2D9832725BE7}"/>
              </a:ext>
            </a:extLst>
          </p:cNvPr>
          <p:cNvPicPr>
            <a:picLocks noChangeAspect="1"/>
          </p:cNvPicPr>
          <p:nvPr/>
        </p:nvPicPr>
        <p:blipFill>
          <a:blip r:embed="rId3"/>
          <a:srcRect l="1418" t="18372" r="1999" b="8906"/>
          <a:stretch/>
        </p:blipFill>
        <p:spPr>
          <a:xfrm>
            <a:off x="591820" y="2146626"/>
            <a:ext cx="11008360" cy="4662520"/>
          </a:xfrm>
          <a:prstGeom prst="rect">
            <a:avLst/>
          </a:prstGeom>
        </p:spPr>
      </p:pic>
    </p:spTree>
    <p:extLst>
      <p:ext uri="{BB962C8B-B14F-4D97-AF65-F5344CB8AC3E}">
        <p14:creationId xmlns:p14="http://schemas.microsoft.com/office/powerpoint/2010/main" val="363858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6934-0B65-1176-52D1-98BC173F1E6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0DD26B7-369F-7089-4BF5-472C1D13BAE9}"/>
              </a:ext>
            </a:extLst>
          </p:cNvPr>
          <p:cNvSpPr/>
          <p:nvPr/>
        </p:nvSpPr>
        <p:spPr>
          <a:xfrm>
            <a:off x="0" y="1990396"/>
            <a:ext cx="12192000" cy="4864695"/>
          </a:xfrm>
          <a:prstGeom prst="rect">
            <a:avLst/>
          </a:prstGeom>
          <a:solidFill>
            <a:srgbClr val="FE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F61EDC5C-B77D-C932-857D-7A0BD4BA2B95}"/>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DISCOVERING OUR APPLICATION</a:t>
            </a:r>
            <a:endParaRPr lang="en-GB" dirty="0">
              <a:solidFill>
                <a:srgbClr val="FF8D1A"/>
              </a:solidFill>
            </a:endParaRPr>
          </a:p>
        </p:txBody>
      </p:sp>
      <p:pic>
        <p:nvPicPr>
          <p:cNvPr id="6" name="Afbeelding 2" descr="Afbeelding met Graphics, logo, Lettertype, grafische vormgeving&#10;&#10;Door AI gegenereerde inhoud is mogelijk onjuist.">
            <a:extLst>
              <a:ext uri="{FF2B5EF4-FFF2-40B4-BE49-F238E27FC236}">
                <a16:creationId xmlns:a16="http://schemas.microsoft.com/office/drawing/2014/main" id="{D03EB42F-F121-E69F-BECF-67F4CE41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pic>
        <p:nvPicPr>
          <p:cNvPr id="4" name="Image 3">
            <a:extLst>
              <a:ext uri="{FF2B5EF4-FFF2-40B4-BE49-F238E27FC236}">
                <a16:creationId xmlns:a16="http://schemas.microsoft.com/office/drawing/2014/main" id="{B2DA463F-88E7-2B8D-C44F-1F6260855781}"/>
              </a:ext>
            </a:extLst>
          </p:cNvPr>
          <p:cNvPicPr>
            <a:picLocks noChangeAspect="1"/>
          </p:cNvPicPr>
          <p:nvPr/>
        </p:nvPicPr>
        <p:blipFill>
          <a:blip r:embed="rId3"/>
          <a:srcRect l="20416" t="17481" r="4500" b="8906"/>
          <a:stretch/>
        </p:blipFill>
        <p:spPr>
          <a:xfrm>
            <a:off x="1145978" y="2371437"/>
            <a:ext cx="7439222" cy="4102611"/>
          </a:xfrm>
          <a:prstGeom prst="rect">
            <a:avLst/>
          </a:prstGeom>
        </p:spPr>
      </p:pic>
      <p:sp>
        <p:nvSpPr>
          <p:cNvPr id="8" name="ZoneTexte 7">
            <a:extLst>
              <a:ext uri="{FF2B5EF4-FFF2-40B4-BE49-F238E27FC236}">
                <a16:creationId xmlns:a16="http://schemas.microsoft.com/office/drawing/2014/main" id="{6BC8683D-33F8-F39D-9FE5-CA9AE97FDC89}"/>
              </a:ext>
            </a:extLst>
          </p:cNvPr>
          <p:cNvSpPr txBox="1"/>
          <p:nvPr/>
        </p:nvSpPr>
        <p:spPr>
          <a:xfrm>
            <a:off x="9351842" y="3059668"/>
            <a:ext cx="1694180" cy="923330"/>
          </a:xfrm>
          <a:prstGeom prst="rect">
            <a:avLst/>
          </a:prstGeom>
          <a:noFill/>
        </p:spPr>
        <p:txBody>
          <a:bodyPr wrap="square">
            <a:spAutoFit/>
          </a:bodyPr>
          <a:lstStyle/>
          <a:p>
            <a:r>
              <a:rPr lang="fr-FR" b="1" dirty="0">
                <a:solidFill>
                  <a:srgbClr val="FF8D1A"/>
                </a:solidFill>
              </a:rPr>
              <a:t>Export in PDF</a:t>
            </a:r>
          </a:p>
          <a:p>
            <a:endParaRPr lang="fr-FR" b="1" dirty="0">
              <a:solidFill>
                <a:srgbClr val="FF8D1A"/>
              </a:solidFill>
            </a:endParaRPr>
          </a:p>
          <a:p>
            <a:r>
              <a:rPr lang="fr-FR" b="1" dirty="0">
                <a:solidFill>
                  <a:srgbClr val="FF8D1A"/>
                </a:solidFill>
              </a:rPr>
              <a:t>Export in XLS</a:t>
            </a:r>
            <a:endParaRPr lang="fr-FR" dirty="0"/>
          </a:p>
        </p:txBody>
      </p:sp>
    </p:spTree>
    <p:extLst>
      <p:ext uri="{BB962C8B-B14F-4D97-AF65-F5344CB8AC3E}">
        <p14:creationId xmlns:p14="http://schemas.microsoft.com/office/powerpoint/2010/main" val="167494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3F2-F898-DEA3-A02B-13BA949ECEF6}"/>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a:t>
            </a:r>
            <a:r>
              <a:rPr lang="fr-FR" b="1" dirty="0">
                <a:solidFill>
                  <a:srgbClr val="FF8D1A"/>
                </a:solidFill>
                <a:latin typeface="Marianne" panose="02000000000000000000" pitchFamily="50" charset="0"/>
              </a:rPr>
              <a:t>GUIDANCE FOR DIRECTORS</a:t>
            </a:r>
            <a:endParaRPr lang="en-GB" dirty="0">
              <a:solidFill>
                <a:srgbClr val="FF8D1A"/>
              </a:solidFill>
            </a:endParaRPr>
          </a:p>
        </p:txBody>
      </p:sp>
      <p:pic>
        <p:nvPicPr>
          <p:cNvPr id="9" name="Image 8" descr="Une image contenant dessin humoristique, habits, debout, art&#10;&#10;Description générée automatiquement">
            <a:extLst>
              <a:ext uri="{FF2B5EF4-FFF2-40B4-BE49-F238E27FC236}">
                <a16:creationId xmlns:a16="http://schemas.microsoft.com/office/drawing/2014/main" id="{CD354241-7DC2-46E8-A86F-8F1B94C1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3931"/>
            <a:ext cx="2550082" cy="2466129"/>
          </a:xfrm>
          <a:prstGeom prst="rect">
            <a:avLst/>
          </a:prstGeom>
        </p:spPr>
      </p:pic>
      <p:sp>
        <p:nvSpPr>
          <p:cNvPr id="5" name="Rectangle : coins arrondis 4">
            <a:extLst>
              <a:ext uri="{FF2B5EF4-FFF2-40B4-BE49-F238E27FC236}">
                <a16:creationId xmlns:a16="http://schemas.microsoft.com/office/drawing/2014/main" id="{FCE80E2E-CDB1-AE1F-778D-65BD08492808}"/>
              </a:ext>
            </a:extLst>
          </p:cNvPr>
          <p:cNvSpPr/>
          <p:nvPr/>
        </p:nvSpPr>
        <p:spPr>
          <a:xfrm>
            <a:off x="2860176" y="2418697"/>
            <a:ext cx="2362200" cy="718457"/>
          </a:xfrm>
          <a:prstGeom prst="roundRect">
            <a:avLst/>
          </a:prstGeom>
          <a:solidFill>
            <a:srgbClr val="FF8D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1"/>
                </a:solidFill>
              </a:rPr>
              <a:t>User’s</a:t>
            </a:r>
            <a:r>
              <a:rPr lang="fr-FR" sz="1600" dirty="0">
                <a:solidFill>
                  <a:schemeClr val="bg1"/>
                </a:solidFill>
              </a:rPr>
              <a:t> </a:t>
            </a:r>
            <a:r>
              <a:rPr lang="fr-FR" sz="1600" dirty="0" err="1">
                <a:solidFill>
                  <a:schemeClr val="bg1"/>
                </a:solidFill>
              </a:rPr>
              <a:t>manual</a:t>
            </a:r>
            <a:endParaRPr lang="fr-FR" sz="1600" dirty="0">
              <a:solidFill>
                <a:schemeClr val="bg1"/>
              </a:solidFill>
            </a:endParaRPr>
          </a:p>
        </p:txBody>
      </p:sp>
      <p:sp>
        <p:nvSpPr>
          <p:cNvPr id="8" name="Rectangle : coins arrondis 7">
            <a:extLst>
              <a:ext uri="{FF2B5EF4-FFF2-40B4-BE49-F238E27FC236}">
                <a16:creationId xmlns:a16="http://schemas.microsoft.com/office/drawing/2014/main" id="{DAEC7057-8647-BF21-942F-035CB4D5CFD2}"/>
              </a:ext>
            </a:extLst>
          </p:cNvPr>
          <p:cNvSpPr/>
          <p:nvPr/>
        </p:nvSpPr>
        <p:spPr>
          <a:xfrm>
            <a:off x="2870202" y="3720846"/>
            <a:ext cx="2362200" cy="718457"/>
          </a:xfrm>
          <a:prstGeom prst="roundRect">
            <a:avLst/>
          </a:prstGeom>
          <a:solidFill>
            <a:srgbClr val="FF8D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1"/>
                </a:solidFill>
              </a:rPr>
              <a:t>Testimonies</a:t>
            </a:r>
            <a:endParaRPr lang="fr-FR" sz="1600" dirty="0">
              <a:solidFill>
                <a:schemeClr val="bg1"/>
              </a:solidFill>
            </a:endParaRPr>
          </a:p>
        </p:txBody>
      </p:sp>
      <p:sp>
        <p:nvSpPr>
          <p:cNvPr id="10" name="Rectangle : coins arrondis 9">
            <a:extLst>
              <a:ext uri="{FF2B5EF4-FFF2-40B4-BE49-F238E27FC236}">
                <a16:creationId xmlns:a16="http://schemas.microsoft.com/office/drawing/2014/main" id="{CFCD14E2-D3AE-5A48-7F4A-95544C967590}"/>
              </a:ext>
            </a:extLst>
          </p:cNvPr>
          <p:cNvSpPr/>
          <p:nvPr/>
        </p:nvSpPr>
        <p:spPr>
          <a:xfrm>
            <a:off x="2860176" y="5023834"/>
            <a:ext cx="2362200" cy="718457"/>
          </a:xfrm>
          <a:prstGeom prst="roundRect">
            <a:avLst/>
          </a:prstGeom>
          <a:solidFill>
            <a:srgbClr val="FF8D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A </a:t>
            </a:r>
            <a:r>
              <a:rPr lang="fr-FR" sz="1600" dirty="0" err="1">
                <a:solidFill>
                  <a:schemeClr val="bg1"/>
                </a:solidFill>
              </a:rPr>
              <a:t>better</a:t>
            </a:r>
            <a:r>
              <a:rPr lang="fr-FR" sz="1600" dirty="0">
                <a:solidFill>
                  <a:schemeClr val="bg1"/>
                </a:solidFill>
              </a:rPr>
              <a:t> </a:t>
            </a:r>
            <a:r>
              <a:rPr lang="fr-FR" sz="1600" dirty="0" err="1">
                <a:solidFill>
                  <a:schemeClr val="bg1"/>
                </a:solidFill>
              </a:rPr>
              <a:t>understanding</a:t>
            </a:r>
            <a:r>
              <a:rPr lang="fr-FR" sz="1600" dirty="0">
                <a:solidFill>
                  <a:schemeClr val="bg1"/>
                </a:solidFill>
              </a:rPr>
              <a:t> on management </a:t>
            </a:r>
            <a:r>
              <a:rPr lang="fr-FR" sz="1600" dirty="0" err="1">
                <a:solidFill>
                  <a:schemeClr val="bg1"/>
                </a:solidFill>
              </a:rPr>
              <a:t>skills</a:t>
            </a:r>
            <a:endParaRPr lang="fr-FR" sz="1600" dirty="0">
              <a:solidFill>
                <a:schemeClr val="bg1"/>
              </a:solidFill>
            </a:endParaRPr>
          </a:p>
        </p:txBody>
      </p:sp>
      <p:sp>
        <p:nvSpPr>
          <p:cNvPr id="11" name="Rectangle : coins arrondis 10">
            <a:extLst>
              <a:ext uri="{FF2B5EF4-FFF2-40B4-BE49-F238E27FC236}">
                <a16:creationId xmlns:a16="http://schemas.microsoft.com/office/drawing/2014/main" id="{968B38A1-A5F5-B6D2-B477-FBEFA18A277D}"/>
              </a:ext>
            </a:extLst>
          </p:cNvPr>
          <p:cNvSpPr/>
          <p:nvPr/>
        </p:nvSpPr>
        <p:spPr>
          <a:xfrm>
            <a:off x="6311525" y="5033094"/>
            <a:ext cx="1488440" cy="718457"/>
          </a:xfrm>
          <a:prstGeom prst="roundRect">
            <a:avLst/>
          </a:prstGeom>
          <a:solidFill>
            <a:schemeClr val="tx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Data </a:t>
            </a:r>
            <a:r>
              <a:rPr lang="fr-FR" sz="1400" dirty="0" err="1">
                <a:solidFill>
                  <a:schemeClr val="bg1"/>
                </a:solidFill>
              </a:rPr>
              <a:t>literacy</a:t>
            </a:r>
            <a:endParaRPr lang="fr-FR" sz="1400" dirty="0">
              <a:solidFill>
                <a:schemeClr val="bg1"/>
              </a:solidFill>
            </a:endParaRPr>
          </a:p>
        </p:txBody>
      </p:sp>
      <p:sp>
        <p:nvSpPr>
          <p:cNvPr id="12" name="Rectangle : coins arrondis 11">
            <a:extLst>
              <a:ext uri="{FF2B5EF4-FFF2-40B4-BE49-F238E27FC236}">
                <a16:creationId xmlns:a16="http://schemas.microsoft.com/office/drawing/2014/main" id="{E693D145-841F-3BD0-5170-93F20403A916}"/>
              </a:ext>
            </a:extLst>
          </p:cNvPr>
          <p:cNvSpPr/>
          <p:nvPr/>
        </p:nvSpPr>
        <p:spPr>
          <a:xfrm>
            <a:off x="8061273" y="5023834"/>
            <a:ext cx="1488440" cy="718457"/>
          </a:xfrm>
          <a:prstGeom prst="roundRect">
            <a:avLst/>
          </a:prstGeom>
          <a:solidFill>
            <a:schemeClr val="tx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Leadership / Management</a:t>
            </a:r>
          </a:p>
        </p:txBody>
      </p:sp>
      <p:sp>
        <p:nvSpPr>
          <p:cNvPr id="13" name="ZoneTexte 12">
            <a:extLst>
              <a:ext uri="{FF2B5EF4-FFF2-40B4-BE49-F238E27FC236}">
                <a16:creationId xmlns:a16="http://schemas.microsoft.com/office/drawing/2014/main" id="{2A9F9E67-5369-C5D4-9B5A-49A4839A1429}"/>
              </a:ext>
            </a:extLst>
          </p:cNvPr>
          <p:cNvSpPr txBox="1"/>
          <p:nvPr/>
        </p:nvSpPr>
        <p:spPr>
          <a:xfrm>
            <a:off x="6634360" y="3533532"/>
            <a:ext cx="3195490" cy="923330"/>
          </a:xfrm>
          <a:prstGeom prst="rect">
            <a:avLst/>
          </a:prstGeom>
          <a:noFill/>
        </p:spPr>
        <p:txBody>
          <a:bodyPr wrap="none" rtlCol="0">
            <a:spAutoFit/>
          </a:bodyPr>
          <a:lstStyle/>
          <a:p>
            <a:pPr marL="285750" indent="-285750">
              <a:buFont typeface="Wingdings" panose="05000000000000000000" pitchFamily="2" charset="2"/>
              <a:buChar char="§"/>
            </a:pPr>
            <a:r>
              <a:rPr lang="fr-FR" dirty="0" err="1"/>
              <a:t>Videos</a:t>
            </a:r>
            <a:endParaRPr lang="fr-FR" dirty="0"/>
          </a:p>
          <a:p>
            <a:pPr marL="285750" indent="-285750">
              <a:buFont typeface="Wingdings" panose="05000000000000000000" pitchFamily="2" charset="2"/>
              <a:buChar char="§"/>
            </a:pPr>
            <a:r>
              <a:rPr lang="fr-FR" dirty="0"/>
              <a:t>Guidance</a:t>
            </a:r>
          </a:p>
          <a:p>
            <a:pPr marL="285750" indent="-285750">
              <a:buFont typeface="Wingdings" panose="05000000000000000000" pitchFamily="2" charset="2"/>
              <a:buChar char="§"/>
            </a:pPr>
            <a:r>
              <a:rPr lang="fr-FR" dirty="0"/>
              <a:t>Professional </a:t>
            </a:r>
            <a:r>
              <a:rPr lang="fr-FR" dirty="0" err="1"/>
              <a:t>development</a:t>
            </a:r>
            <a:endParaRPr lang="fr-FR" dirty="0"/>
          </a:p>
        </p:txBody>
      </p:sp>
      <p:sp>
        <p:nvSpPr>
          <p:cNvPr id="15" name="Rectangle : coins arrondis 14">
            <a:extLst>
              <a:ext uri="{FF2B5EF4-FFF2-40B4-BE49-F238E27FC236}">
                <a16:creationId xmlns:a16="http://schemas.microsoft.com/office/drawing/2014/main" id="{D725720F-0646-FF9C-A08C-E40A4A942E4E}"/>
              </a:ext>
            </a:extLst>
          </p:cNvPr>
          <p:cNvSpPr/>
          <p:nvPr/>
        </p:nvSpPr>
        <p:spPr>
          <a:xfrm>
            <a:off x="6311525" y="2418697"/>
            <a:ext cx="1488440" cy="718457"/>
          </a:xfrm>
          <a:prstGeom prst="roundRect">
            <a:avLst/>
          </a:prstGeom>
          <a:solidFill>
            <a:schemeClr val="tx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err="1">
                <a:solidFill>
                  <a:schemeClr val="bg1"/>
                </a:solidFill>
              </a:rPr>
              <a:t>Technical</a:t>
            </a:r>
            <a:r>
              <a:rPr lang="fr-FR" sz="1400" dirty="0">
                <a:solidFill>
                  <a:schemeClr val="bg1"/>
                </a:solidFill>
              </a:rPr>
              <a:t> </a:t>
            </a:r>
            <a:r>
              <a:rPr lang="fr-FR" sz="1400" dirty="0" err="1">
                <a:solidFill>
                  <a:schemeClr val="bg1"/>
                </a:solidFill>
              </a:rPr>
              <a:t>access</a:t>
            </a:r>
            <a:r>
              <a:rPr lang="fr-FR" sz="1400" dirty="0">
                <a:solidFill>
                  <a:schemeClr val="bg1"/>
                </a:solidFill>
              </a:rPr>
              <a:t> for </a:t>
            </a:r>
            <a:r>
              <a:rPr lang="fr-FR" sz="1400" dirty="0" err="1">
                <a:solidFill>
                  <a:schemeClr val="bg1"/>
                </a:solidFill>
              </a:rPr>
              <a:t>directors</a:t>
            </a:r>
            <a:endParaRPr lang="fr-FR" sz="1400" dirty="0">
              <a:solidFill>
                <a:schemeClr val="bg1"/>
              </a:solidFill>
            </a:endParaRPr>
          </a:p>
        </p:txBody>
      </p:sp>
      <p:pic>
        <p:nvPicPr>
          <p:cNvPr id="3" name="Afbeelding 2" descr="Afbeelding met Graphics, logo, Lettertype, grafische vormgeving&#10;&#10;Door AI gegenereerde inhoud is mogelijk onjuist.">
            <a:extLst>
              <a:ext uri="{FF2B5EF4-FFF2-40B4-BE49-F238E27FC236}">
                <a16:creationId xmlns:a16="http://schemas.microsoft.com/office/drawing/2014/main" id="{9087F69B-98FD-8CB6-8682-C788025ED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11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49228-1E63-3C3B-9423-F295B0340CA2}"/>
              </a:ext>
            </a:extLst>
          </p:cNvPr>
          <p:cNvSpPr>
            <a:spLocks noGrp="1"/>
          </p:cNvSpPr>
          <p:nvPr>
            <p:ph type="title"/>
          </p:nvPr>
        </p:nvSpPr>
        <p:spPr>
          <a:xfrm>
            <a:off x="-25452" y="613199"/>
            <a:ext cx="9784080" cy="1508760"/>
          </a:xfrm>
        </p:spPr>
        <p:txBody>
          <a:bodyPr/>
          <a:lstStyle/>
          <a:p>
            <a:pPr algn="ctr"/>
            <a:r>
              <a:rPr lang="nl-BE" dirty="0"/>
              <a:t>STESSIE was born…</a:t>
            </a:r>
          </a:p>
        </p:txBody>
      </p:sp>
      <p:pic>
        <p:nvPicPr>
          <p:cNvPr id="13" name="Graphic 12" descr="Kinderwagen silhouet">
            <a:extLst>
              <a:ext uri="{FF2B5EF4-FFF2-40B4-BE49-F238E27FC236}">
                <a16:creationId xmlns:a16="http://schemas.microsoft.com/office/drawing/2014/main" id="{F68AB236-C70E-07F8-B3E5-0FB4A3EC61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8143" y="2627106"/>
            <a:ext cx="914400" cy="914400"/>
          </a:xfrm>
          <a:prstGeom prst="rect">
            <a:avLst/>
          </a:prstGeom>
        </p:spPr>
      </p:pic>
      <p:grpSp>
        <p:nvGrpSpPr>
          <p:cNvPr id="3" name="Groep 2">
            <a:extLst>
              <a:ext uri="{FF2B5EF4-FFF2-40B4-BE49-F238E27FC236}">
                <a16:creationId xmlns:a16="http://schemas.microsoft.com/office/drawing/2014/main" id="{35031415-9926-9617-00A4-88E5B0498CFE}"/>
              </a:ext>
            </a:extLst>
          </p:cNvPr>
          <p:cNvGrpSpPr/>
          <p:nvPr/>
        </p:nvGrpSpPr>
        <p:grpSpPr>
          <a:xfrm>
            <a:off x="887799" y="3552280"/>
            <a:ext cx="10761065" cy="2185491"/>
            <a:chOff x="604771" y="4629966"/>
            <a:chExt cx="10761065" cy="2185491"/>
          </a:xfrm>
        </p:grpSpPr>
        <p:pic>
          <p:nvPicPr>
            <p:cNvPr id="4" name="Afbeelding 3" descr="Afbeelding met tekst, koekjesvorm, keukengerei&#10;&#10;Automatisch gegenereerde beschrijving">
              <a:hlinkClick r:id="rId4"/>
              <a:extLst>
                <a:ext uri="{FF2B5EF4-FFF2-40B4-BE49-F238E27FC236}">
                  <a16:creationId xmlns:a16="http://schemas.microsoft.com/office/drawing/2014/main" id="{C7ED0A5C-99BB-3615-F7E8-D58CA04C82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771" y="4736041"/>
              <a:ext cx="2769252" cy="2009631"/>
            </a:xfrm>
            <a:prstGeom prst="rect">
              <a:avLst/>
            </a:prstGeom>
            <a:noFill/>
            <a:ln>
              <a:noFill/>
            </a:ln>
          </p:spPr>
        </p:pic>
        <p:pic>
          <p:nvPicPr>
            <p:cNvPr id="5" name="Afbeelding 4" descr="Afbeelding met tekst&#10;&#10;Automatisch gegenereerde beschrijving">
              <a:hlinkClick r:id="rId6"/>
              <a:extLst>
                <a:ext uri="{FF2B5EF4-FFF2-40B4-BE49-F238E27FC236}">
                  <a16:creationId xmlns:a16="http://schemas.microsoft.com/office/drawing/2014/main" id="{C27419EE-DDA2-3BA9-335F-887A46A4856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9507" y="4666257"/>
              <a:ext cx="2652986" cy="2149200"/>
            </a:xfrm>
            <a:prstGeom prst="rect">
              <a:avLst/>
            </a:prstGeom>
            <a:noFill/>
            <a:ln>
              <a:noFill/>
            </a:ln>
          </p:spPr>
        </p:pic>
        <p:sp>
          <p:nvSpPr>
            <p:cNvPr id="6" name="Pijl links 5">
              <a:extLst>
                <a:ext uri="{FF2B5EF4-FFF2-40B4-BE49-F238E27FC236}">
                  <a16:creationId xmlns:a16="http://schemas.microsoft.com/office/drawing/2014/main" id="{BFCC6248-FFC8-4ED5-678E-B4D2ABA4D1A8}"/>
                </a:ext>
              </a:extLst>
            </p:cNvPr>
            <p:cNvSpPr/>
            <p:nvPr/>
          </p:nvSpPr>
          <p:spPr>
            <a:xfrm>
              <a:off x="3715107" y="5196692"/>
              <a:ext cx="646771" cy="609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Pijl links 6">
              <a:extLst>
                <a:ext uri="{FF2B5EF4-FFF2-40B4-BE49-F238E27FC236}">
                  <a16:creationId xmlns:a16="http://schemas.microsoft.com/office/drawing/2014/main" id="{DC1B5D05-DAAB-5991-E01A-3B56B4DF9C0B}"/>
                </a:ext>
              </a:extLst>
            </p:cNvPr>
            <p:cNvSpPr/>
            <p:nvPr/>
          </p:nvSpPr>
          <p:spPr>
            <a:xfrm>
              <a:off x="8104661" y="5190330"/>
              <a:ext cx="646771" cy="609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tekst, Lettertype, schets, clipart&#10;&#10;Automatisch gegenereerde beschrijving">
              <a:extLst>
                <a:ext uri="{FF2B5EF4-FFF2-40B4-BE49-F238E27FC236}">
                  <a16:creationId xmlns:a16="http://schemas.microsoft.com/office/drawing/2014/main" id="{E61D3658-5AA1-E43C-CBAA-796019B68867}"/>
                </a:ext>
              </a:extLst>
            </p:cNvPr>
            <p:cNvPicPr>
              <a:picLocks noChangeAspect="1"/>
            </p:cNvPicPr>
            <p:nvPr/>
          </p:nvPicPr>
          <p:blipFill>
            <a:blip r:embed="rId8"/>
            <a:stretch>
              <a:fillRect/>
            </a:stretch>
          </p:blipFill>
          <p:spPr>
            <a:xfrm>
              <a:off x="9261970" y="4629966"/>
              <a:ext cx="2103866" cy="2103033"/>
            </a:xfrm>
            <a:prstGeom prst="rect">
              <a:avLst/>
            </a:prstGeom>
          </p:spPr>
        </p:pic>
      </p:grpSp>
      <p:sp>
        <p:nvSpPr>
          <p:cNvPr id="8" name="Tekstvak 7">
            <a:extLst>
              <a:ext uri="{FF2B5EF4-FFF2-40B4-BE49-F238E27FC236}">
                <a16:creationId xmlns:a16="http://schemas.microsoft.com/office/drawing/2014/main" id="{6B17E914-E4E2-3E7B-B83F-DC8B7964CF55}"/>
              </a:ext>
            </a:extLst>
          </p:cNvPr>
          <p:cNvSpPr txBox="1"/>
          <p:nvPr/>
        </p:nvSpPr>
        <p:spPr>
          <a:xfrm>
            <a:off x="887799" y="6008291"/>
            <a:ext cx="7706982" cy="461665"/>
          </a:xfrm>
          <a:prstGeom prst="rect">
            <a:avLst/>
          </a:prstGeom>
          <a:noFill/>
        </p:spPr>
        <p:txBody>
          <a:bodyPr wrap="none" rtlCol="0">
            <a:spAutoFit/>
          </a:bodyPr>
          <a:lstStyle/>
          <a:p>
            <a:r>
              <a:rPr lang="nl-BE" sz="2400" dirty="0">
                <a:hlinkClick r:id="rId4"/>
              </a:rPr>
              <a:t>https://www.sici-inspectorates.eu/Activities/Projects</a:t>
            </a:r>
            <a:endParaRPr lang="nl-BE" sz="2400" dirty="0"/>
          </a:p>
        </p:txBody>
      </p:sp>
      <p:pic>
        <p:nvPicPr>
          <p:cNvPr id="10" name="Afbeelding 9" descr="Afbeelding met Graphics, logo, Lettertype, grafische vormgeving&#10;&#10;Door AI gegenereerde inhoud is mogelijk onjuist.">
            <a:extLst>
              <a:ext uri="{FF2B5EF4-FFF2-40B4-BE49-F238E27FC236}">
                <a16:creationId xmlns:a16="http://schemas.microsoft.com/office/drawing/2014/main" id="{CD4A90BC-9F3E-4945-4ED2-9F44F21C89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174602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7D797-A846-AB22-3F8A-91A42AF1B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98D4E-72DC-4D4F-4AF9-5D806A883E40}"/>
              </a:ext>
            </a:extLst>
          </p:cNvPr>
          <p:cNvSpPr>
            <a:spLocks noGrp="1"/>
          </p:cNvSpPr>
          <p:nvPr>
            <p:ph type="title"/>
          </p:nvPr>
        </p:nvSpPr>
        <p:spPr/>
        <p:txBody>
          <a:bodyPr/>
          <a:lstStyle/>
          <a:p>
            <a:r>
              <a:rPr lang="fr-FR" sz="3600" b="1" dirty="0">
                <a:solidFill>
                  <a:srgbClr val="FF8D1A"/>
                </a:solidFill>
                <a:latin typeface="Marianne" panose="02000000000000000000" pitchFamily="50" charset="0"/>
              </a:rPr>
              <a:t>/	</a:t>
            </a:r>
            <a:r>
              <a:rPr lang="fr-FR" b="1" dirty="0">
                <a:solidFill>
                  <a:srgbClr val="FF8D1A"/>
                </a:solidFill>
                <a:latin typeface="Marianne" panose="02000000000000000000" pitchFamily="50" charset="0"/>
              </a:rPr>
              <a:t>NEXT STEP… </a:t>
            </a:r>
            <a:endParaRPr lang="en-GB" dirty="0">
              <a:solidFill>
                <a:srgbClr val="FF8D1A"/>
              </a:solidFill>
            </a:endParaRPr>
          </a:p>
        </p:txBody>
      </p:sp>
      <p:pic>
        <p:nvPicPr>
          <p:cNvPr id="3" name="Afbeelding 2" descr="Afbeelding met Graphics, logo, Lettertype, grafische vormgeving&#10;&#10;Door AI gegenereerde inhoud is mogelijk onjuist.">
            <a:extLst>
              <a:ext uri="{FF2B5EF4-FFF2-40B4-BE49-F238E27FC236}">
                <a16:creationId xmlns:a16="http://schemas.microsoft.com/office/drawing/2014/main" id="{44FA45C5-5A46-AE7C-33F1-8227C1C17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pic>
        <p:nvPicPr>
          <p:cNvPr id="6" name="Image 5">
            <a:extLst>
              <a:ext uri="{FF2B5EF4-FFF2-40B4-BE49-F238E27FC236}">
                <a16:creationId xmlns:a16="http://schemas.microsoft.com/office/drawing/2014/main" id="{4284BD78-C45A-5B34-D55C-DC36A885A436}"/>
              </a:ext>
            </a:extLst>
          </p:cNvPr>
          <p:cNvPicPr>
            <a:picLocks noChangeAspect="1"/>
          </p:cNvPicPr>
          <p:nvPr/>
        </p:nvPicPr>
        <p:blipFill>
          <a:blip r:embed="rId3"/>
          <a:srcRect l="23839" t="24920" r="26875" b="14920"/>
          <a:stretch/>
        </p:blipFill>
        <p:spPr>
          <a:xfrm>
            <a:off x="680321" y="2329541"/>
            <a:ext cx="6008914" cy="4125687"/>
          </a:xfrm>
          <a:prstGeom prst="rect">
            <a:avLst/>
          </a:prstGeom>
        </p:spPr>
      </p:pic>
      <p:sp>
        <p:nvSpPr>
          <p:cNvPr id="7" name="ZoneTexte 6">
            <a:extLst>
              <a:ext uri="{FF2B5EF4-FFF2-40B4-BE49-F238E27FC236}">
                <a16:creationId xmlns:a16="http://schemas.microsoft.com/office/drawing/2014/main" id="{10F0BE2A-51EE-7274-9C28-1D58602299BA}"/>
              </a:ext>
            </a:extLst>
          </p:cNvPr>
          <p:cNvSpPr txBox="1"/>
          <p:nvPr/>
        </p:nvSpPr>
        <p:spPr>
          <a:xfrm>
            <a:off x="7374588" y="2715511"/>
            <a:ext cx="4294898" cy="2308324"/>
          </a:xfrm>
          <a:prstGeom prst="rect">
            <a:avLst/>
          </a:prstGeom>
          <a:noFill/>
        </p:spPr>
        <p:txBody>
          <a:bodyPr wrap="square" rtlCol="0">
            <a:spAutoFit/>
          </a:bodyPr>
          <a:lstStyle/>
          <a:p>
            <a:pPr marL="285750" indent="-285750">
              <a:buFont typeface="Wingdings" panose="05000000000000000000" pitchFamily="2" charset="2"/>
              <a:buChar char="§"/>
            </a:pPr>
            <a:r>
              <a:rPr lang="fr-FR" dirty="0"/>
              <a:t>Final application</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err="1"/>
              <a:t>Testing</a:t>
            </a:r>
            <a:r>
              <a:rPr lang="fr-FR" dirty="0"/>
              <a:t> « in real life »</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err="1"/>
              <a:t>Providing</a:t>
            </a:r>
            <a:r>
              <a:rPr lang="fr-FR" dirty="0"/>
              <a:t> correct and </a:t>
            </a:r>
            <a:r>
              <a:rPr lang="fr-FR" dirty="0" err="1"/>
              <a:t>useful</a:t>
            </a:r>
            <a:r>
              <a:rPr lang="fr-FR" dirty="0"/>
              <a:t> datas</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err="1"/>
              <a:t>School</a:t>
            </a:r>
            <a:r>
              <a:rPr lang="fr-FR" dirty="0"/>
              <a:t> </a:t>
            </a:r>
            <a:r>
              <a:rPr lang="fr-FR" dirty="0" err="1"/>
              <a:t>directors</a:t>
            </a:r>
            <a:r>
              <a:rPr lang="fr-FR" dirty="0"/>
              <a:t> </a:t>
            </a:r>
            <a:r>
              <a:rPr lang="fr-FR" dirty="0" err="1"/>
              <a:t>professional</a:t>
            </a:r>
            <a:r>
              <a:rPr lang="fr-FR" dirty="0"/>
              <a:t> </a:t>
            </a:r>
            <a:r>
              <a:rPr lang="fr-FR" dirty="0" err="1"/>
              <a:t>development</a:t>
            </a:r>
            <a:r>
              <a:rPr lang="fr-FR" dirty="0"/>
              <a:t> </a:t>
            </a:r>
          </a:p>
        </p:txBody>
      </p:sp>
      <p:sp>
        <p:nvSpPr>
          <p:cNvPr id="16" name="ZoneTexte 15">
            <a:extLst>
              <a:ext uri="{FF2B5EF4-FFF2-40B4-BE49-F238E27FC236}">
                <a16:creationId xmlns:a16="http://schemas.microsoft.com/office/drawing/2014/main" id="{73AFA470-1B5C-C369-0DB1-14A5F727D350}"/>
              </a:ext>
            </a:extLst>
          </p:cNvPr>
          <p:cNvSpPr txBox="1"/>
          <p:nvPr/>
        </p:nvSpPr>
        <p:spPr>
          <a:xfrm>
            <a:off x="6990080" y="5519997"/>
            <a:ext cx="5201920" cy="584775"/>
          </a:xfrm>
          <a:prstGeom prst="rect">
            <a:avLst/>
          </a:prstGeom>
          <a:noFill/>
        </p:spPr>
        <p:txBody>
          <a:bodyPr wrap="square">
            <a:spAutoFit/>
          </a:bodyPr>
          <a:lstStyle/>
          <a:p>
            <a:r>
              <a:rPr lang="fr-FR" sz="3200" b="1" dirty="0" err="1">
                <a:effectLst>
                  <a:outerShdw blurRad="38100" dist="38100" dir="2700000" algn="tl">
                    <a:srgbClr val="000000">
                      <a:alpha val="43137"/>
                    </a:srgbClr>
                  </a:outerShdw>
                </a:effectLst>
              </a:rPr>
              <a:t>Varsti</a:t>
            </a:r>
            <a:r>
              <a:rPr lang="fr-FR" sz="3200" b="1" dirty="0">
                <a:effectLst>
                  <a:outerShdw blurRad="38100" dist="38100" dir="2700000" algn="tl">
                    <a:srgbClr val="000000">
                      <a:alpha val="43137"/>
                    </a:srgbClr>
                  </a:outerShdw>
                </a:effectLst>
              </a:rPr>
              <a:t> </a:t>
            </a:r>
            <a:r>
              <a:rPr lang="fr-FR" sz="3200" b="1" dirty="0" err="1">
                <a:effectLst>
                  <a:outerShdw blurRad="38100" dist="38100" dir="2700000" algn="tl">
                    <a:srgbClr val="000000">
                      <a:alpha val="43137"/>
                    </a:srgbClr>
                  </a:outerShdw>
                </a:effectLst>
              </a:rPr>
              <a:t>kohtumiseni</a:t>
            </a:r>
            <a:r>
              <a:rPr lang="fr-FR" sz="3200" b="1" dirty="0">
                <a:effectLst>
                  <a:outerShdw blurRad="38100" dist="38100" dir="2700000" algn="tl">
                    <a:srgbClr val="000000">
                      <a:alpha val="43137"/>
                    </a:srgbClr>
                  </a:outerShdw>
                </a:effectLst>
              </a:rPr>
              <a:t> </a:t>
            </a:r>
            <a:r>
              <a:rPr lang="fr-FR" sz="3200" b="1" dirty="0" err="1">
                <a:effectLst>
                  <a:outerShdw blurRad="38100" dist="38100" dir="2700000" algn="tl">
                    <a:srgbClr val="000000">
                      <a:alpha val="43137"/>
                    </a:srgbClr>
                  </a:outerShdw>
                </a:effectLst>
              </a:rPr>
              <a:t>Eestis</a:t>
            </a:r>
            <a:r>
              <a:rPr lang="fr-FR" sz="3200" b="1" dirty="0">
                <a:effectLst>
                  <a:outerShdw blurRad="38100" dist="38100" dir="2700000" algn="tl">
                    <a:srgbClr val="000000">
                      <a:alpha val="43137"/>
                    </a:srgbClr>
                  </a:outerShdw>
                </a:effectLst>
              </a:rPr>
              <a:t>!</a:t>
            </a:r>
          </a:p>
        </p:txBody>
      </p:sp>
      <p:pic>
        <p:nvPicPr>
          <p:cNvPr id="18" name="Image 17" descr="Une image contenant capture d’écran, Rectangle&#10;&#10;Le contenu généré par l’IA peut être incorrect.">
            <a:extLst>
              <a:ext uri="{FF2B5EF4-FFF2-40B4-BE49-F238E27FC236}">
                <a16:creationId xmlns:a16="http://schemas.microsoft.com/office/drawing/2014/main" id="{473AB779-C87E-A55D-4793-106B48EE4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040" y="804114"/>
            <a:ext cx="1416195" cy="979166"/>
          </a:xfrm>
          <a:prstGeom prst="rect">
            <a:avLst/>
          </a:prstGeom>
        </p:spPr>
      </p:pic>
    </p:spTree>
    <p:extLst>
      <p:ext uri="{BB962C8B-B14F-4D97-AF65-F5344CB8AC3E}">
        <p14:creationId xmlns:p14="http://schemas.microsoft.com/office/powerpoint/2010/main" val="139905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7000">
              <a:srgbClr val="FEFEFE"/>
            </a:gs>
            <a:gs pos="100000">
              <a:srgbClr val="3F5A6B"/>
            </a:gs>
            <a:gs pos="14000">
              <a:srgbClr val="3F5A6B"/>
            </a:gs>
            <a:gs pos="93000">
              <a:srgbClr val="4E5C5B"/>
            </a:gs>
          </a:gsLst>
          <a:lin ang="2520000" scaled="0"/>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2B5D5-428B-41FE-6DE2-74B5C532D8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559" y="472245"/>
            <a:ext cx="3637358" cy="694979"/>
          </a:xfrm>
          <a:prstGeom prst="rect">
            <a:avLst/>
          </a:prstGeom>
          <a:noFill/>
          <a:ln>
            <a:noFill/>
          </a:ln>
        </p:spPr>
      </p:pic>
      <p:pic>
        <p:nvPicPr>
          <p:cNvPr id="1027" name="Picture 3">
            <a:extLst>
              <a:ext uri="{FF2B5EF4-FFF2-40B4-BE49-F238E27FC236}">
                <a16:creationId xmlns:a16="http://schemas.microsoft.com/office/drawing/2014/main" id="{01F40BA9-9700-7370-8A45-408288ECA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28" y="2990997"/>
            <a:ext cx="2864999" cy="586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Image preview">
            <a:extLst>
              <a:ext uri="{FF2B5EF4-FFF2-40B4-BE49-F238E27FC236}">
                <a16:creationId xmlns:a16="http://schemas.microsoft.com/office/drawing/2014/main" id="{495C3AC6-8744-9099-00CB-3E1E32203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886" y="388892"/>
            <a:ext cx="2425648" cy="95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Image preview">
            <a:extLst>
              <a:ext uri="{FF2B5EF4-FFF2-40B4-BE49-F238E27FC236}">
                <a16:creationId xmlns:a16="http://schemas.microsoft.com/office/drawing/2014/main" id="{13D393CE-30D5-69D6-35CD-ACDE6709C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6210" y="388892"/>
            <a:ext cx="1487676" cy="9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0" name="Picture 6">
            <a:extLst>
              <a:ext uri="{FF2B5EF4-FFF2-40B4-BE49-F238E27FC236}">
                <a16:creationId xmlns:a16="http://schemas.microsoft.com/office/drawing/2014/main" id="{4AC7A6EE-0A3B-A079-65D1-344594295B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4053" y="1936063"/>
            <a:ext cx="2935481" cy="74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Image preview">
            <a:extLst>
              <a:ext uri="{FF2B5EF4-FFF2-40B4-BE49-F238E27FC236}">
                <a16:creationId xmlns:a16="http://schemas.microsoft.com/office/drawing/2014/main" id="{E120687A-EADD-A015-E626-B6B09E36D5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592" b="5551"/>
          <a:stretch/>
        </p:blipFill>
        <p:spPr bwMode="auto">
          <a:xfrm>
            <a:off x="3575447" y="1717683"/>
            <a:ext cx="2961325" cy="10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3" name="Picture 9" descr="Image preview">
            <a:extLst>
              <a:ext uri="{FF2B5EF4-FFF2-40B4-BE49-F238E27FC236}">
                <a16:creationId xmlns:a16="http://schemas.microsoft.com/office/drawing/2014/main" id="{0B4398F7-054D-BA36-35D3-7D93FB863F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9770" y="2962094"/>
            <a:ext cx="1714423" cy="16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0" descr="Image preview">
            <a:extLst>
              <a:ext uri="{FF2B5EF4-FFF2-40B4-BE49-F238E27FC236}">
                <a16:creationId xmlns:a16="http://schemas.microsoft.com/office/drawing/2014/main" id="{3E8CDF96-9B82-0140-B092-0D66E444AD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215" y="3234513"/>
            <a:ext cx="1714453" cy="11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Image preview">
            <a:extLst>
              <a:ext uri="{FF2B5EF4-FFF2-40B4-BE49-F238E27FC236}">
                <a16:creationId xmlns:a16="http://schemas.microsoft.com/office/drawing/2014/main" id="{BE5459FB-DF5D-87F1-DDFE-D8FDFD95CC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4486" y="5437132"/>
            <a:ext cx="2654734" cy="80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6" name="Picture 12" descr="Members | INSTB">
            <a:extLst>
              <a:ext uri="{FF2B5EF4-FFF2-40B4-BE49-F238E27FC236}">
                <a16:creationId xmlns:a16="http://schemas.microsoft.com/office/drawing/2014/main" id="{662DD1A2-0E5B-DEBE-A29F-08DFFE235EC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780" t="11743" r="24096" b="16401"/>
          <a:stretch/>
        </p:blipFill>
        <p:spPr bwMode="auto">
          <a:xfrm>
            <a:off x="3714364" y="5036173"/>
            <a:ext cx="1844796" cy="16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7" name="Picture 13">
            <a:extLst>
              <a:ext uri="{FF2B5EF4-FFF2-40B4-BE49-F238E27FC236}">
                <a16:creationId xmlns:a16="http://schemas.microsoft.com/office/drawing/2014/main" id="{0CAAA090-5DA4-37A8-8A51-891F45BAC1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1933"/>
          <a:stretch>
            <a:fillRect/>
          </a:stretch>
        </p:blipFill>
        <p:spPr bwMode="auto">
          <a:xfrm>
            <a:off x="9844546" y="5036173"/>
            <a:ext cx="1809647" cy="1634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8" name="Picture 14">
            <a:extLst>
              <a:ext uri="{FF2B5EF4-FFF2-40B4-BE49-F238E27FC236}">
                <a16:creationId xmlns:a16="http://schemas.microsoft.com/office/drawing/2014/main" id="{3A41FD04-DA66-39E6-3861-BCFAC766DB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6438" y="1742891"/>
            <a:ext cx="1800561" cy="1367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Afbeelding 2" descr="Afbeelding met tekst, Lettertype, schermopname, vlag&#10;&#10;Automatisch gegenereerde beschrijving">
            <a:extLst>
              <a:ext uri="{FF2B5EF4-FFF2-40B4-BE49-F238E27FC236}">
                <a16:creationId xmlns:a16="http://schemas.microsoft.com/office/drawing/2014/main" id="{A0E98CBB-5D9F-5E45-A6E8-BA75098798E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0613" y="3412564"/>
            <a:ext cx="2867453" cy="1200329"/>
          </a:xfrm>
          <a:prstGeom prst="rect">
            <a:avLst/>
          </a:prstGeom>
        </p:spPr>
      </p:pic>
      <p:pic>
        <p:nvPicPr>
          <p:cNvPr id="2" name="Afbeelding 1" descr="Afbeelding met Graphics, logo, Lettertype, grafische vormgeving&#10;&#10;Door AI gegenereerde inhoud is mogelijk onjuist.">
            <a:extLst>
              <a:ext uri="{FF2B5EF4-FFF2-40B4-BE49-F238E27FC236}">
                <a16:creationId xmlns:a16="http://schemas.microsoft.com/office/drawing/2014/main" id="{82A0CC6B-D686-A76D-101B-AEF7782125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962" y="342445"/>
            <a:ext cx="3048660" cy="2023641"/>
          </a:xfrm>
          <a:prstGeom prst="rect">
            <a:avLst/>
          </a:prstGeom>
        </p:spPr>
      </p:pic>
    </p:spTree>
    <p:extLst>
      <p:ext uri="{BB962C8B-B14F-4D97-AF65-F5344CB8AC3E}">
        <p14:creationId xmlns:p14="http://schemas.microsoft.com/office/powerpoint/2010/main" val="35200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3F2-F898-DEA3-A02B-13BA949ECEF6}"/>
              </a:ext>
            </a:extLst>
          </p:cNvPr>
          <p:cNvSpPr>
            <a:spLocks noGrp="1"/>
          </p:cNvSpPr>
          <p:nvPr>
            <p:ph type="title"/>
          </p:nvPr>
        </p:nvSpPr>
        <p:spPr/>
        <p:txBody>
          <a:bodyPr>
            <a:normAutofit fontScale="90000"/>
          </a:bodyPr>
          <a:lstStyle/>
          <a:p>
            <a:pPr algn="ctr"/>
            <a:r>
              <a:rPr lang="nl-NL" dirty="0"/>
              <a:t>‘STESSIE’ </a:t>
            </a:r>
            <a:r>
              <a:rPr lang="nl-NL" dirty="0" err="1"/>
              <a:t>focuses</a:t>
            </a:r>
            <a:r>
              <a:rPr lang="nl-NL" dirty="0"/>
              <a:t> on </a:t>
            </a:r>
            <a:r>
              <a:rPr lang="nl-NL" dirty="0" err="1"/>
              <a:t>the</a:t>
            </a:r>
            <a:r>
              <a:rPr lang="nl-NL" dirty="0"/>
              <a:t> European priority area  </a:t>
            </a:r>
            <a:r>
              <a:rPr lang="nl-BE" sz="6000" b="1" dirty="0">
                <a:latin typeface="Helvetica" pitchFamily="2" charset="0"/>
              </a:rPr>
              <a:t>‘Inclusion &amp; diversity </a:t>
            </a:r>
            <a:endParaRPr lang="en-GB" dirty="0"/>
          </a:p>
        </p:txBody>
      </p:sp>
      <p:sp>
        <p:nvSpPr>
          <p:cNvPr id="3" name="Content Placeholder 2">
            <a:extLst>
              <a:ext uri="{FF2B5EF4-FFF2-40B4-BE49-F238E27FC236}">
                <a16:creationId xmlns:a16="http://schemas.microsoft.com/office/drawing/2014/main" id="{C729245D-DA3F-7394-0467-31B6BD1C0657}"/>
              </a:ext>
            </a:extLst>
          </p:cNvPr>
          <p:cNvSpPr>
            <a:spLocks noGrp="1"/>
          </p:cNvSpPr>
          <p:nvPr>
            <p:ph idx="1"/>
          </p:nvPr>
        </p:nvSpPr>
        <p:spPr/>
        <p:txBody>
          <a:bodyPr>
            <a:normAutofit fontScale="92500"/>
          </a:bodyPr>
          <a:lstStyle/>
          <a:p>
            <a:r>
              <a:rPr lang="nl-BE" sz="2800" b="1" dirty="0">
                <a:effectLst/>
                <a:latin typeface="Helvetica" pitchFamily="2" charset="0"/>
              </a:rPr>
              <a:t>in all fields of education, training, youth and sport’: </a:t>
            </a:r>
          </a:p>
          <a:p>
            <a:r>
              <a:rPr lang="nl-BE" sz="2400" dirty="0">
                <a:effectLst/>
                <a:latin typeface="Helvetica" pitchFamily="2" charset="0"/>
              </a:rPr>
              <a:t>the Programme will support projects that promote social inclusion and aim at improving the outreach to people with fewer opportunities, including people with disabilities and people with a migrant background, as well as people living in rural and remote areas, people facing socio-economic difficulties or any other potential source of discrimination based on sex, racial or ethnic origin, religion or belief, disability, age or sexual orientation. These projects will help addressing the barriers faced by these groups in accessing the opportunities offered by the programme, as well as contributing to creating inclusive environments that foster equity and equality, and that are responsive to the needs of the wider community.</a:t>
            </a:r>
          </a:p>
          <a:p>
            <a:endParaRPr lang="en-GB" dirty="0"/>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08C931C6-1B12-E166-E773-226132C0E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54863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678" y="787515"/>
            <a:ext cx="11006355" cy="1508760"/>
          </a:xfrm>
        </p:spPr>
        <p:txBody>
          <a:bodyPr>
            <a:normAutofit/>
          </a:bodyPr>
          <a:lstStyle/>
          <a:p>
            <a:pPr algn="ctr"/>
            <a:r>
              <a:rPr lang="nl-NL" sz="7200"/>
              <a:t>Priorities</a:t>
            </a:r>
            <a:endParaRPr lang="nl-BE" sz="7200" dirty="0"/>
          </a:p>
        </p:txBody>
      </p:sp>
      <p:pic>
        <p:nvPicPr>
          <p:cNvPr id="5" name="Afbeelding 4" descr="Afbeelding met tekst&#10;&#10;Automatisch gegenereerde beschrijving">
            <a:extLst>
              <a:ext uri="{FF2B5EF4-FFF2-40B4-BE49-F238E27FC236}">
                <a16:creationId xmlns:a16="http://schemas.microsoft.com/office/drawing/2014/main" id="{90D29E9B-CFE8-EA2E-959B-3060B2432866}"/>
              </a:ext>
            </a:extLst>
          </p:cNvPr>
          <p:cNvPicPr>
            <a:picLocks noChangeAspect="1"/>
          </p:cNvPicPr>
          <p:nvPr/>
        </p:nvPicPr>
        <p:blipFill>
          <a:blip r:embed="rId2"/>
          <a:stretch>
            <a:fillRect/>
          </a:stretch>
        </p:blipFill>
        <p:spPr>
          <a:xfrm>
            <a:off x="105354" y="2564524"/>
            <a:ext cx="11918479" cy="2732689"/>
          </a:xfrm>
          <a:prstGeom prst="rect">
            <a:avLst/>
          </a:prstGeom>
          <a:solidFill>
            <a:srgbClr val="FFFF00"/>
          </a:solidFill>
        </p:spPr>
      </p:pic>
      <p:pic>
        <p:nvPicPr>
          <p:cNvPr id="3" name="Afbeelding 2" descr="Afbeelding met Graphics, logo, Lettertype, grafische vormgeving&#10;&#10;Door AI gegenereerde inhoud is mogelijk onjuist.">
            <a:extLst>
              <a:ext uri="{FF2B5EF4-FFF2-40B4-BE49-F238E27FC236}">
                <a16:creationId xmlns:a16="http://schemas.microsoft.com/office/drawing/2014/main" id="{0A066C67-3D59-C7AE-F62A-9C81D572E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8675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822" y="572288"/>
            <a:ext cx="11006355" cy="1508760"/>
          </a:xfrm>
        </p:spPr>
        <p:txBody>
          <a:bodyPr>
            <a:normAutofit/>
          </a:bodyPr>
          <a:lstStyle/>
          <a:p>
            <a:pPr algn="ctr"/>
            <a:r>
              <a:rPr lang="nl-NL" sz="5400" dirty="0" err="1"/>
              <a:t>Objectives</a:t>
            </a:r>
            <a:r>
              <a:rPr lang="nl-NL" sz="5400" dirty="0"/>
              <a:t> </a:t>
            </a:r>
            <a:endParaRPr lang="nl-BE" sz="5400" dirty="0"/>
          </a:p>
        </p:txBody>
      </p:sp>
      <p:sp>
        <p:nvSpPr>
          <p:cNvPr id="3" name="Rechthoek 2"/>
          <p:cNvSpPr/>
          <p:nvPr/>
        </p:nvSpPr>
        <p:spPr>
          <a:xfrm>
            <a:off x="192685" y="2081048"/>
            <a:ext cx="11806630" cy="3785652"/>
          </a:xfrm>
          <a:prstGeom prst="rect">
            <a:avLst/>
          </a:prstGeom>
        </p:spPr>
        <p:txBody>
          <a:bodyPr wrap="square">
            <a:spAutoFit/>
          </a:bodyPr>
          <a:lstStyle/>
          <a:p>
            <a:pPr algn="ctr"/>
            <a:endParaRPr lang="nl-BE" sz="4000" dirty="0">
              <a:effectLst/>
              <a:latin typeface="Helvetica" pitchFamily="2" charset="0"/>
            </a:endParaRPr>
          </a:p>
          <a:p>
            <a:pPr algn="ctr"/>
            <a:r>
              <a:rPr lang="nl-BE" sz="4000" dirty="0">
                <a:effectLst/>
                <a:latin typeface="Helvetica" pitchFamily="2" charset="0"/>
              </a:rPr>
              <a:t>SO 1</a:t>
            </a:r>
          </a:p>
          <a:p>
            <a:pPr algn="ctr"/>
            <a:r>
              <a:rPr lang="nl-BE" sz="4000" dirty="0">
                <a:effectLst/>
                <a:latin typeface="Helvetica" pitchFamily="2" charset="0"/>
              </a:rPr>
              <a:t>Scientific evaluation, optimization and </a:t>
            </a:r>
          </a:p>
          <a:p>
            <a:pPr algn="ctr"/>
            <a:r>
              <a:rPr lang="nl-BE" sz="4000" dirty="0">
                <a:effectLst/>
                <a:latin typeface="Helvetica" pitchFamily="2" charset="0"/>
              </a:rPr>
              <a:t>translation of the toolbox for </a:t>
            </a:r>
          </a:p>
          <a:p>
            <a:pPr algn="ctr"/>
            <a:r>
              <a:rPr lang="nl-BE" sz="4000" dirty="0">
                <a:effectLst/>
                <a:latin typeface="Helvetica" pitchFamily="2" charset="0"/>
              </a:rPr>
              <a:t>(self-)evaluating and stimulating </a:t>
            </a:r>
          </a:p>
          <a:p>
            <a:pPr algn="ctr"/>
            <a:r>
              <a:rPr lang="nl-BE" sz="4000" dirty="0">
                <a:effectLst/>
                <a:latin typeface="Helvetica" pitchFamily="2" charset="0"/>
              </a:rPr>
              <a:t>social inclusion in education</a:t>
            </a:r>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EED8B4AB-0800-E1FF-A8A6-31FE803BB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64438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677" y="572288"/>
            <a:ext cx="11006355" cy="1508760"/>
          </a:xfrm>
        </p:spPr>
        <p:txBody>
          <a:bodyPr>
            <a:normAutofit/>
          </a:bodyPr>
          <a:lstStyle/>
          <a:p>
            <a:pPr algn="ctr"/>
            <a:r>
              <a:rPr lang="nl-NL" sz="5400" dirty="0" err="1"/>
              <a:t>Objectives</a:t>
            </a:r>
            <a:r>
              <a:rPr lang="nl-NL" sz="5400" dirty="0"/>
              <a:t> </a:t>
            </a:r>
            <a:endParaRPr lang="nl-BE" sz="5400" dirty="0"/>
          </a:p>
        </p:txBody>
      </p:sp>
      <p:sp>
        <p:nvSpPr>
          <p:cNvPr id="3" name="Rechthoek 2"/>
          <p:cNvSpPr/>
          <p:nvPr/>
        </p:nvSpPr>
        <p:spPr>
          <a:xfrm>
            <a:off x="275540" y="2512229"/>
            <a:ext cx="11806630" cy="3416320"/>
          </a:xfrm>
          <a:prstGeom prst="rect">
            <a:avLst/>
          </a:prstGeom>
        </p:spPr>
        <p:txBody>
          <a:bodyPr wrap="square">
            <a:spAutoFit/>
          </a:bodyPr>
          <a:lstStyle/>
          <a:p>
            <a:pPr algn="ctr"/>
            <a:r>
              <a:rPr lang="nl-BE" sz="3600" dirty="0">
                <a:effectLst/>
                <a:latin typeface="Helvetica" pitchFamily="2" charset="0"/>
              </a:rPr>
              <a:t>SO 2</a:t>
            </a:r>
          </a:p>
          <a:p>
            <a:pPr algn="ctr"/>
            <a:r>
              <a:rPr lang="nl-BE" sz="3600" dirty="0">
                <a:effectLst/>
                <a:latin typeface="Helvetica" pitchFamily="2" charset="0"/>
              </a:rPr>
              <a:t>Training of inspectors, evaluators, education providers, </a:t>
            </a:r>
          </a:p>
          <a:p>
            <a:pPr algn="ctr"/>
            <a:r>
              <a:rPr lang="nl-BE" sz="3600" dirty="0">
                <a:effectLst/>
                <a:latin typeface="Helvetica" pitchFamily="2" charset="0"/>
              </a:rPr>
              <a:t>school leaders and teachers </a:t>
            </a:r>
          </a:p>
          <a:p>
            <a:pPr algn="ctr"/>
            <a:r>
              <a:rPr lang="nl-BE" sz="3600" dirty="0">
                <a:effectLst/>
                <a:latin typeface="Helvetica" pitchFamily="2" charset="0"/>
              </a:rPr>
              <a:t>in the partner countries </a:t>
            </a:r>
          </a:p>
          <a:p>
            <a:pPr algn="ctr"/>
            <a:r>
              <a:rPr lang="nl-BE" sz="3600" dirty="0">
                <a:effectLst/>
                <a:latin typeface="Helvetica" pitchFamily="2" charset="0"/>
              </a:rPr>
              <a:t>on why they should and how they could use and interpret the toolbox TESSIE 2.0</a:t>
            </a:r>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1EFA79D5-4564-312D-527A-302019BA6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268369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677" y="464311"/>
            <a:ext cx="11006355" cy="1508760"/>
          </a:xfrm>
        </p:spPr>
        <p:txBody>
          <a:bodyPr>
            <a:normAutofit/>
          </a:bodyPr>
          <a:lstStyle/>
          <a:p>
            <a:pPr algn="ctr"/>
            <a:r>
              <a:rPr lang="nl-NL" sz="7200"/>
              <a:t>Objectives</a:t>
            </a:r>
            <a:endParaRPr lang="nl-BE" sz="7200" dirty="0"/>
          </a:p>
        </p:txBody>
      </p:sp>
      <p:sp>
        <p:nvSpPr>
          <p:cNvPr id="3" name="Rechthoek 2"/>
          <p:cNvSpPr/>
          <p:nvPr/>
        </p:nvSpPr>
        <p:spPr>
          <a:xfrm>
            <a:off x="275539" y="2081048"/>
            <a:ext cx="11806630" cy="4524315"/>
          </a:xfrm>
          <a:prstGeom prst="rect">
            <a:avLst/>
          </a:prstGeom>
        </p:spPr>
        <p:txBody>
          <a:bodyPr wrap="square">
            <a:spAutoFit/>
          </a:bodyPr>
          <a:lstStyle/>
          <a:p>
            <a:pPr algn="ctr"/>
            <a:r>
              <a:rPr lang="nl-BE" sz="3600">
                <a:effectLst/>
                <a:latin typeface="Helvetica" pitchFamily="2" charset="0"/>
              </a:rPr>
              <a:t>SO 3</a:t>
            </a:r>
          </a:p>
          <a:p>
            <a:pPr algn="ctr"/>
            <a:r>
              <a:rPr lang="nl-BE" sz="3600">
                <a:effectLst/>
                <a:latin typeface="Helvetica" pitchFamily="2" charset="0"/>
              </a:rPr>
              <a:t>Spreading of TESSIE 2.0 </a:t>
            </a:r>
          </a:p>
          <a:p>
            <a:pPr algn="ctr"/>
            <a:r>
              <a:rPr lang="nl-BE" sz="3600">
                <a:effectLst/>
                <a:latin typeface="Helvetica" pitchFamily="2" charset="0"/>
              </a:rPr>
              <a:t>in different European regions: </a:t>
            </a:r>
          </a:p>
          <a:p>
            <a:pPr algn="ctr"/>
            <a:r>
              <a:rPr lang="nl-BE" sz="3600">
                <a:effectLst/>
                <a:latin typeface="Helvetica" pitchFamily="2" charset="0"/>
              </a:rPr>
              <a:t>actively participate on policy level</a:t>
            </a:r>
          </a:p>
          <a:p>
            <a:pPr algn="ctr"/>
            <a:r>
              <a:rPr lang="nl-BE" sz="3600">
                <a:effectLst/>
                <a:latin typeface="Helvetica" pitchFamily="2" charset="0"/>
              </a:rPr>
              <a:t>in the international debate about evaluation and quality improvement of social inclusion in education by raising awareness amongst the broader public about the existing tool and spreading the use of it.</a:t>
            </a:r>
            <a:endParaRPr lang="nl-BE" sz="3600" dirty="0">
              <a:effectLst/>
              <a:latin typeface="Helvetica" pitchFamily="2" charset="0"/>
            </a:endParaRPr>
          </a:p>
        </p:txBody>
      </p:sp>
      <p:pic>
        <p:nvPicPr>
          <p:cNvPr id="5" name="Afbeelding 4" descr="Afbeelding met Graphics, logo, Lettertype, grafische vormgeving&#10;&#10;Door AI gegenereerde inhoud is mogelijk onjuist.">
            <a:extLst>
              <a:ext uri="{FF2B5EF4-FFF2-40B4-BE49-F238E27FC236}">
                <a16:creationId xmlns:a16="http://schemas.microsoft.com/office/drawing/2014/main" id="{9D0B40EE-B95F-718A-3628-08A208767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30" y="610748"/>
            <a:ext cx="2078470" cy="1379648"/>
          </a:xfrm>
          <a:prstGeom prst="rect">
            <a:avLst/>
          </a:prstGeom>
        </p:spPr>
      </p:pic>
    </p:spTree>
    <p:extLst>
      <p:ext uri="{BB962C8B-B14F-4D97-AF65-F5344CB8AC3E}">
        <p14:creationId xmlns:p14="http://schemas.microsoft.com/office/powerpoint/2010/main" val="3832163135"/>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dea503-9b45-4590-b9af-0f984dfd60fb" xsi:nil="true"/>
    <lcf76f155ced4ddcb4097134ff3c332f xmlns="029da99a-dc03-4a56-a719-746e5b0b87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2A80D0F703294F806184EFB41D32F4" ma:contentTypeVersion="15" ma:contentTypeDescription="Een nieuw document maken." ma:contentTypeScope="" ma:versionID="820115722f4a73e3ea585837b11a7342">
  <xsd:schema xmlns:xsd="http://www.w3.org/2001/XMLSchema" xmlns:xs="http://www.w3.org/2001/XMLSchema" xmlns:p="http://schemas.microsoft.com/office/2006/metadata/properties" xmlns:ns2="029da99a-dc03-4a56-a719-746e5b0b878d" xmlns:ns3="6cdea503-9b45-4590-b9af-0f984dfd60fb" targetNamespace="http://schemas.microsoft.com/office/2006/metadata/properties" ma:root="true" ma:fieldsID="8bee49dd80971c5616e4cfb4b1e4fd44" ns2:_="" ns3:_="">
    <xsd:import namespace="029da99a-dc03-4a56-a719-746e5b0b878d"/>
    <xsd:import namespace="6cdea503-9b45-4590-b9af-0f984dfd60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da99a-dc03-4a56-a719-746e5b0b8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82c895c1-514f-4e8a-91da-9afb5a4930c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dea503-9b45-4590-b9af-0f984dfd60f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931b5ae-3c53-42f4-be43-a41a6ac23f70}" ma:internalName="TaxCatchAll" ma:showField="CatchAllData" ma:web="6cdea503-9b45-4590-b9af-0f984dfd60f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559DB-DE43-4625-BD4A-958FB1991F40}">
  <ds:schemaRefs>
    <ds:schemaRef ds:uri="http://purl.org/dc/elements/1.1/"/>
    <ds:schemaRef ds:uri="http://purl.org/dc/dcmitype/"/>
    <ds:schemaRef ds:uri="6cdea503-9b45-4590-b9af-0f984dfd60fb"/>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029da99a-dc03-4a56-a719-746e5b0b878d"/>
    <ds:schemaRef ds:uri="http://www.w3.org/XML/1998/namespace"/>
    <ds:schemaRef ds:uri="http://purl.org/dc/terms/"/>
  </ds:schemaRefs>
</ds:datastoreItem>
</file>

<file path=customXml/itemProps2.xml><?xml version="1.0" encoding="utf-8"?>
<ds:datastoreItem xmlns:ds="http://schemas.openxmlformats.org/officeDocument/2006/customXml" ds:itemID="{528CEBA6-7211-41D9-8FFE-71729B647FEC}">
  <ds:schemaRefs>
    <ds:schemaRef ds:uri="http://schemas.microsoft.com/sharepoint/v3/contenttype/forms"/>
  </ds:schemaRefs>
</ds:datastoreItem>
</file>

<file path=customXml/itemProps3.xml><?xml version="1.0" encoding="utf-8"?>
<ds:datastoreItem xmlns:ds="http://schemas.openxmlformats.org/officeDocument/2006/customXml" ds:itemID="{77F6B6B5-4C86-4470-96D0-9EBA490A7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da99a-dc03-4a56-a719-746e5b0b878d"/>
    <ds:schemaRef ds:uri="6cdea503-9b45-4590-b9af-0f984dfd6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Berlin</Template>
  <TotalTime>1115</TotalTime>
  <Words>1142</Words>
  <Application>Microsoft Office PowerPoint</Application>
  <PresentationFormat>Grand écran</PresentationFormat>
  <Paragraphs>192</Paragraphs>
  <Slides>30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Helvetica</vt:lpstr>
      <vt:lpstr>Marianne</vt:lpstr>
      <vt:lpstr>Trebuchet MS</vt:lpstr>
      <vt:lpstr>Wingdings</vt:lpstr>
      <vt:lpstr>Berlin</vt:lpstr>
      <vt:lpstr>STESSIE MULTIPLIER EVENT   in Ghent </vt:lpstr>
      <vt:lpstr>Erasmus+ KA220 - Cooperation partnerships Objectives</vt:lpstr>
      <vt:lpstr>STESSIE was born…</vt:lpstr>
      <vt:lpstr>Présentation PowerPoint</vt:lpstr>
      <vt:lpstr>‘STESSIE’ focuses on the European priority area  ‘Inclusion &amp; diversity </vt:lpstr>
      <vt:lpstr>Priorities</vt:lpstr>
      <vt:lpstr>Objectives </vt:lpstr>
      <vt:lpstr>Objectives </vt:lpstr>
      <vt:lpstr>Objectives</vt:lpstr>
      <vt:lpstr>Project PLANNING</vt:lpstr>
      <vt:lpstr>STESSIE expected results</vt:lpstr>
      <vt:lpstr>4  workpackages</vt:lpstr>
      <vt:lpstr>Présentation PowerPoint</vt:lpstr>
      <vt:lpstr>Présentation PowerPoint</vt:lpstr>
      <vt:lpstr>Présentation PowerPoint</vt:lpstr>
      <vt:lpstr>Présentation PowerPoint</vt:lpstr>
      <vt:lpstr>Présentation PowerPoint</vt:lpstr>
      <vt:lpstr>Présentation PowerPoint</vt:lpstr>
      <vt:lpstr>stessie website</vt:lpstr>
      <vt:lpstr>Présentation PowerPoint</vt:lpstr>
      <vt:lpstr>/ COMMON GOAL :  CREATING A DIGITAL APP</vt:lpstr>
      <vt:lpstr>/ ADAPTATING  « TESSIE »</vt:lpstr>
      <vt:lpstr>A long time  process</vt:lpstr>
      <vt:lpstr>2025: … finish line !</vt:lpstr>
      <vt:lpstr>/ DISCOVERING OUR APPLICATION</vt:lpstr>
      <vt:lpstr>/ DISCOVERING OUR APPLICATION</vt:lpstr>
      <vt:lpstr>/ DISCOVERING OUR APPLICATION</vt:lpstr>
      <vt:lpstr>/ DISCOVERING OUR APPLICATION</vt:lpstr>
      <vt:lpstr>/ GUIDANCE FOR DIRECTORS</vt:lpstr>
      <vt:lpstr>/ NEXT STEP…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STESSIE-MULTIPLIER EVENT  ANTOINE DE PAULE HALL                                             SAN ANTON PALACE MALTA</dc:title>
  <dc:creator>Farrell Ruth at MEYR</dc:creator>
  <cp:lastModifiedBy>Dominique QUERE</cp:lastModifiedBy>
  <cp:revision>13</cp:revision>
  <dcterms:created xsi:type="dcterms:W3CDTF">2023-10-13T06:46:47Z</dcterms:created>
  <dcterms:modified xsi:type="dcterms:W3CDTF">2025-03-20T17:30:07Z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0x010100E12A80D0F703294F806184EFB41D32F4</vt:lpwstr>
  </property>
  <property fmtid="{D5CDD505-2E9C-101B-9397-08002B2CF9AE}" pid="3" name="MediaServiceImageTags">
    <vt:lpwstr/>
  </property>
</Properties>
</file>